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4.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40.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2.xml" ContentType="application/vnd.openxmlformats-officedocument.presentationml.slideLayout+xml"/>
  <Override PartName="/ppt/slideLayouts/slideLayout41.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38.xml" ContentType="application/vnd.openxmlformats-officedocument.presentationml.slideLayout+xml"/>
  <Override PartName="/ppt/slideLayouts/slideLayout146.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39.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43.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42.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220.xml" ContentType="application/vnd.openxmlformats-officedocument.presentationml.slideLayout+xml"/>
  <Override PartName="/ppt/slideLayouts/slideLayout219.xml" ContentType="application/vnd.openxmlformats-officedocument.presentationml.slideLayout+xml"/>
  <Override PartName="/ppt/slideLayouts/slideLayout218.xml" ContentType="application/vnd.openxmlformats-officedocument.presentationml.slideLayout+xml"/>
  <Override PartName="/ppt/slideLayouts/slideLayout217.xml" ContentType="application/vnd.openxmlformats-officedocument.presentationml.slideLayout+xml"/>
  <Override PartName="/ppt/slideLayouts/slideLayout221.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16.xml" ContentType="application/vnd.openxmlformats-officedocument.presentationml.slideLayout+xml"/>
  <Override PartName="/ppt/slideLayouts/slideLayout215.xml" ContentType="application/vnd.openxmlformats-officedocument.presentationml.slideLayout+xml"/>
  <Override PartName="/ppt/slideLayouts/slideLayout214.xml" ContentType="application/vnd.openxmlformats-officedocument.presentationml.slideLayout+xml"/>
  <Override PartName="/ppt/slideLayouts/slideLayout34.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04.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3.xml" ContentType="application/vnd.openxmlformats-officedocument.presentationml.slideLayout+xml"/>
  <Override PartName="/ppt/slideLayouts/slideLayout212.xml" ContentType="application/vnd.openxmlformats-officedocument.presentationml.slideLayout+xml"/>
  <Override PartName="/ppt/slideLayouts/slideLayout211.xml" ContentType="application/vnd.openxmlformats-officedocument.presentationml.slideLayout+xml"/>
  <Override PartName="/ppt/slideLayouts/slideLayout210.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45.xml" ContentType="application/vnd.openxmlformats-officedocument.presentationml.slideLayout+xml"/>
  <Override PartName="/ppt/slideLayouts/slideLayout203.xml" ContentType="application/vnd.openxmlformats-officedocument.presentationml.slideLayout+xml"/>
  <Override PartName="/ppt/slideLayouts/slideLayout201.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166.xml" ContentType="application/vnd.openxmlformats-officedocument.presentationml.slideLayout+xml"/>
  <Override PartName="/ppt/slideLayouts/slideLayout165.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5.xml" ContentType="application/vnd.openxmlformats-officedocument.presentationml.slideLayout+xml"/>
  <Override PartName="/ppt/slideLayouts/slideLayout174.xml" ContentType="application/vnd.openxmlformats-officedocument.presentationml.slideLayout+xml"/>
  <Override PartName="/ppt/slideLayouts/slideLayout173.xml" ContentType="application/vnd.openxmlformats-officedocument.presentationml.slideLayout+xml"/>
  <Override PartName="/ppt/slideLayouts/slideLayout172.xml" ContentType="application/vnd.openxmlformats-officedocument.presentationml.slideLayout+xml"/>
  <Override PartName="/ppt/slideLayouts/slideLayout164.xml" ContentType="application/vnd.openxmlformats-officedocument.presentationml.slideLayout+xml"/>
  <Override PartName="/ppt/slideLayouts/slideLayout163.xml" ContentType="application/vnd.openxmlformats-officedocument.presentationml.slideLayout+xml"/>
  <Override PartName="/ppt/slideLayouts/slideLayout162.xml" ContentType="application/vnd.openxmlformats-officedocument.presentationml.slideLayout+xml"/>
  <Override PartName="/ppt/slideLayouts/slideLayout155.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37.xml" ContentType="application/vnd.openxmlformats-officedocument.presentationml.slideLayout+xml"/>
  <Override PartName="/ppt/slideLayouts/slideLayout161.xml" ContentType="application/vnd.openxmlformats-officedocument.presentationml.slideLayout+xml"/>
  <Override PartName="/ppt/slideLayouts/slideLayout160.xml" ContentType="application/vnd.openxmlformats-officedocument.presentationml.slideLayout+xml"/>
  <Override PartName="/ppt/slideLayouts/slideLayout159.xml" ContentType="application/vnd.openxmlformats-officedocument.presentationml.slideLayout+xml"/>
  <Override PartName="/ppt/slideLayouts/slideLayout176.xml" ContentType="application/vnd.openxmlformats-officedocument.presentationml.slideLayout+xml"/>
  <Override PartName="/ppt/slideLayouts/slideLayout202.xml" ContentType="application/vnd.openxmlformats-officedocument.presentationml.slideLayout+xml"/>
  <Override PartName="/ppt/slideLayouts/slideLayout200.xml" ContentType="application/vnd.openxmlformats-officedocument.presentationml.slideLayout+xml"/>
  <Override PartName="/ppt/slideLayouts/slideLayout192.xml" ContentType="application/vnd.openxmlformats-officedocument.presentationml.slideLayout+xml"/>
  <Override PartName="/ppt/slideLayouts/slideLayout35.xml" ContentType="application/vnd.openxmlformats-officedocument.presentationml.slideLayout+xml"/>
  <Override PartName="/ppt/slideLayouts/slideLayout191.xml" ContentType="application/vnd.openxmlformats-officedocument.presentationml.slideLayout+xml"/>
  <Override PartName="/ppt/slideLayouts/slideLayout36.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9.xml" ContentType="application/vnd.openxmlformats-officedocument.presentationml.slideLayout+xml"/>
  <Override PartName="/ppt/slideLayouts/slideLayout198.xml" ContentType="application/vnd.openxmlformats-officedocument.presentationml.slideLayout+xml"/>
  <Override PartName="/ppt/slideLayouts/slideLayout197.xml" ContentType="application/vnd.openxmlformats-officedocument.presentationml.slideLayout+xml"/>
  <Override PartName="/ppt/slideLayouts/slideLayout196.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87.xml" ContentType="application/vnd.openxmlformats-officedocument.presentationml.slideLayout+xml"/>
  <Override PartName="/ppt/slideLayouts/slideLayout180.xml" ContentType="application/vnd.openxmlformats-officedocument.presentationml.slideLayout+xml"/>
  <Override PartName="/ppt/slideLayouts/slideLayout179.xml" ContentType="application/vnd.openxmlformats-officedocument.presentationml.slideLayout+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88.xml" ContentType="application/vnd.openxmlformats-officedocument.presentationml.slideLayout+xml"/>
  <Override PartName="/ppt/slideLayouts/slideLayout181.xml" ContentType="application/vnd.openxmlformats-officedocument.presentationml.slideLayout+xml"/>
  <Override PartName="/ppt/slideLayouts/slideLayout183.xml" ContentType="application/vnd.openxmlformats-officedocument.presentationml.slideLayout+xml"/>
  <Override PartName="/ppt/slideLayouts/slideLayout182.xml" ContentType="application/vnd.openxmlformats-officedocument.presentationml.slideLayout+xml"/>
  <Override PartName="/ppt/slideLayouts/slideLayout186.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5.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92" r:id="rId4"/>
    <p:sldMasterId id="2147483708" r:id="rId5"/>
    <p:sldMasterId id="2147483724" r:id="rId6"/>
    <p:sldMasterId id="2147483740" r:id="rId7"/>
    <p:sldMasterId id="2147483756" r:id="rId8"/>
    <p:sldMasterId id="2147483772" r:id="rId9"/>
    <p:sldMasterId id="2147483788" r:id="rId10"/>
    <p:sldMasterId id="2147483804" r:id="rId11"/>
    <p:sldMasterId id="2147483820" r:id="rId12"/>
    <p:sldMasterId id="2147483836" r:id="rId13"/>
    <p:sldMasterId id="2147483852" r:id="rId14"/>
    <p:sldMasterId id="2147483868" r:id="rId15"/>
  </p:sldMasterIdLst>
  <p:sldIdLst>
    <p:sldId id="256" r:id="rId16"/>
    <p:sldId id="264" r:id="rId17"/>
    <p:sldId id="265" r:id="rId18"/>
    <p:sldId id="257" r:id="rId19"/>
    <p:sldId id="258" r:id="rId20"/>
    <p:sldId id="259" r:id="rId21"/>
    <p:sldId id="260" r:id="rId22"/>
    <p:sldId id="261" r:id="rId23"/>
    <p:sldId id="270" r:id="rId24"/>
    <p:sldId id="266" r:id="rId25"/>
    <p:sldId id="271" r:id="rId26"/>
    <p:sldId id="262" r:id="rId27"/>
    <p:sldId id="267" r:id="rId28"/>
    <p:sldId id="272" r:id="rId29"/>
    <p:sldId id="268" r:id="rId30"/>
    <p:sldId id="263"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78BA12-C82B-4F2E-8DC5-10AE88C4F543}"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343731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78BA12-C82B-4F2E-8DC5-10AE88C4F543}"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39215681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69575676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107009608"/>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82058436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98867806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72082339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3981787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72641995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7683772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6368875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5755069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78BA12-C82B-4F2E-8DC5-10AE88C4F543}"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28950395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905572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73523218"/>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7572795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7782419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82898401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5806289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1024091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91941785"/>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19950406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7157537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05426954"/>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4097672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6319989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77876170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9381399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48582826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80456683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6461801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78466306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77838012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2109627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91802492"/>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4864882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7207689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20085010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1900864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40276149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162931593"/>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4701817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2930043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11485547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632983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000148776"/>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76161314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8619441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585569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6663699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3996539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4519464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44271949"/>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32966632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56829870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4079681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6667249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14934128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71569419"/>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21767817"/>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16771566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7012244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649669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1355686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35054708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3744902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431555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17161068"/>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582077050"/>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2790551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35297869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5665921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18615845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3378489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46437132"/>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9570260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48459404"/>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050383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17211013"/>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73077392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11163345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9212839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11965289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0690555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13085600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615079808"/>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05412329"/>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00916525"/>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42993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752912346"/>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1606911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6826929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631657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2708965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53620067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3704579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84435212"/>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85688781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94314143"/>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54891723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839539958"/>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41252867"/>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6420857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9172295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76633177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11502935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14051398"/>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4084351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11411939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806046511"/>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253556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78BA12-C82B-4F2E-8DC5-10AE88C4F543}"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2076650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7316658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149178940"/>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75519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810395232"/>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683063052"/>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4824826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86672154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5494163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42741203"/>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644813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56157907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866294016"/>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66163227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18903482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59662020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666412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495239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85943867"/>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5244018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11890575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4343661"/>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6732006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534894705"/>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47730515"/>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61077459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084299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8177117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4197411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12369930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7717164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42556522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5719396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78BA12-C82B-4F2E-8DC5-10AE88C4F543}"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3409011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04941631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247795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455411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3196725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6784428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7906287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151543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2002837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75003811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5654881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78BA12-C82B-4F2E-8DC5-10AE88C4F543}" type="datetimeFigureOut">
              <a:rPr lang="en-GB" smtClean="0"/>
              <a:t>24/09/2023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1545438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5621302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58015709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43487887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6132560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5862333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9681377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29042762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8741386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580257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841824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78BA12-C82B-4F2E-8DC5-10AE88C4F543}" type="datetimeFigureOut">
              <a:rPr lang="en-GB" smtClean="0"/>
              <a:t>24/09/2023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1562416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40482229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8901162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6266674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87603631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8684188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45100451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5653157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8583057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180688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30309004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78BA12-C82B-4F2E-8DC5-10AE88C4F543}" type="datetimeFigureOut">
              <a:rPr lang="en-GB" smtClean="0"/>
              <a:t>24/09/2023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1410436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26234392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144626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1831219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95389139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21854804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853982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0408197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564075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36833886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01630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78BA12-C82B-4F2E-8DC5-10AE88C4F543}" type="datetimeFigureOut">
              <a:rPr lang="en-GB" smtClean="0"/>
              <a:t>24/09/2023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332172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3807003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16229874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8868646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10993696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4152020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2935178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4435486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71002319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48825751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175932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78BA12-C82B-4F2E-8DC5-10AE88C4F543}" type="datetimeFigureOut">
              <a:rPr lang="en-GB" smtClean="0"/>
              <a:t>24/09/2023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35529879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4407314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86187796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7383062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198050664"/>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2703726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58764852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35818114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2367102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1852834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66127991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78BA12-C82B-4F2E-8DC5-10AE88C4F543}" type="datetimeFigureOut">
              <a:rPr lang="en-GB" smtClean="0"/>
              <a:t>24/09/2023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D4537D-8255-4F62-B4F7-74B6BC7CF749}" type="slidenum">
              <a:rPr lang="en-GB" smtClean="0"/>
              <a:t>‹#›</a:t>
            </a:fld>
            <a:endParaRPr lang="en-GB"/>
          </a:p>
        </p:txBody>
      </p:sp>
    </p:spTree>
    <p:extLst>
      <p:ext uri="{BB962C8B-B14F-4D97-AF65-F5344CB8AC3E}">
        <p14:creationId xmlns:p14="http://schemas.microsoft.com/office/powerpoint/2010/main" val="23559919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26035172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39712226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3589779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8" y="6488825"/>
            <a:ext cx="243656" cy="241092"/>
          </a:xfrm>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7292877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72024592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29821330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68316554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46863650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77980082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03001574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1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2.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theme" Target="../theme/theme13.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heme" Target="../theme/theme14.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theme" Target="../theme/theme1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8BA12-C82B-4F2E-8DC5-10AE88C4F543}" type="datetimeFigureOut">
              <a:rPr lang="en-GB" smtClean="0"/>
              <a:t>24/09/2023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4537D-8255-4F62-B4F7-74B6BC7CF749}" type="slidenum">
              <a:rPr lang="en-GB" smtClean="0"/>
              <a:t>‹#›</a:t>
            </a:fld>
            <a:endParaRPr lang="en-GB"/>
          </a:p>
        </p:txBody>
      </p:sp>
    </p:spTree>
    <p:extLst>
      <p:ext uri="{BB962C8B-B14F-4D97-AF65-F5344CB8AC3E}">
        <p14:creationId xmlns:p14="http://schemas.microsoft.com/office/powerpoint/2010/main" val="556130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6044412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472945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16505135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15122218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90631622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06331045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4285524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60753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2082180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28390651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10182201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32416801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9985808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8"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lang="en-GB" kern="0" smtClean="0">
                <a:sym typeface="Helvetica Neue"/>
              </a:rPr>
              <a:pPr algn="ctr" hangingPunct="0"/>
              <a:t>‹#›</a:t>
            </a:fld>
            <a:endParaRPr lang="en-GB" kern="0" dirty="0">
              <a:sym typeface="Helvetica Neue"/>
            </a:endParaRPr>
          </a:p>
        </p:txBody>
      </p:sp>
    </p:spTree>
    <p:extLst>
      <p:ext uri="{BB962C8B-B14F-4D97-AF65-F5344CB8AC3E}">
        <p14:creationId xmlns:p14="http://schemas.microsoft.com/office/powerpoint/2010/main" val="34440355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6.xml"/><Relationship Id="rId7" Type="http://schemas.openxmlformats.org/officeDocument/2006/relationships/image" Target="../media/image16.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mailto:unitedpridgm@gmail.com" TargetMode="External"/><Relationship Id="rId4" Type="http://schemas.openxmlformats.org/officeDocument/2006/relationships/hyperlink" Target="http://www.unitedpridefriends.co.uk/"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1.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autism.org.uk/advice-and-guidance/stories/celebrating-pride-month-tom-moran?fbclid=IwAR1gdSR8Cr76tUMK1swqZSIGE8JonplzMzayr1cm-4MCmRkk_k4x6ePKWSc" TargetMode="External"/><Relationship Id="rId5" Type="http://schemas.openxmlformats.org/officeDocument/2006/relationships/hyperlink" Target="https://onlinelibrary.wiley.com/doi/10.1002/aur.2604?fbclid=IwAR2wDvGbLz9SmuJndH0BGxK8cuDXLjLvzQOS_qRqIsj6PODHPdlnFWC5ZjM" TargetMode="External"/><Relationship Id="rId4" Type="http://schemas.openxmlformats.org/officeDocument/2006/relationships/hyperlink" Target="https://doi.org/10.1002/aur.260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7.xml"/><Relationship Id="rId7" Type="http://schemas.openxmlformats.org/officeDocument/2006/relationships/image" Target="../media/image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hyperlink" Target="mailto:unitedpridegm@gmail.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Michael Chick, Founder United Pride Friends"/>
          <p:cNvSpPr txBox="1">
            <a:spLocks noGrp="1"/>
          </p:cNvSpPr>
          <p:nvPr>
            <p:ph type="body" idx="21"/>
          </p:nvPr>
        </p:nvSpPr>
        <p:spPr>
          <a:xfrm>
            <a:off x="603249" y="5321250"/>
            <a:ext cx="10985501" cy="3184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rPr dirty="0"/>
              <a:t>Michael Chick</a:t>
            </a:r>
            <a:r>
              <a:rPr dirty="0" smtClean="0"/>
              <a:t>,</a:t>
            </a:r>
            <a:r>
              <a:rPr lang="en-GB" dirty="0" smtClean="0"/>
              <a:t> Co</a:t>
            </a:r>
            <a:r>
              <a:rPr dirty="0" smtClean="0"/>
              <a:t> </a:t>
            </a:r>
            <a:r>
              <a:rPr dirty="0"/>
              <a:t>Founder United Pride Friends </a:t>
            </a:r>
          </a:p>
        </p:txBody>
      </p:sp>
      <p:sp>
        <p:nvSpPr>
          <p:cNvPr id="152" name="United Pride Friends"/>
          <p:cNvSpPr txBox="1">
            <a:spLocks noGrp="1"/>
          </p:cNvSpPr>
          <p:nvPr>
            <p:ph type="ctrTitle"/>
          </p:nvPr>
        </p:nvSpPr>
        <p:spPr>
          <a:prstGeom prst="rect">
            <a:avLst/>
          </a:prstGeom>
        </p:spPr>
        <p:txBody>
          <a:bodyPr/>
          <a:lstStyle/>
          <a:p>
            <a:r>
              <a:rPr dirty="0"/>
              <a:t>United Pride Friends </a:t>
            </a:r>
          </a:p>
        </p:txBody>
      </p:sp>
      <p:sp>
        <p:nvSpPr>
          <p:cNvPr id="153" name="LGBT+Consortium Equity Fund Presentation"/>
          <p:cNvSpPr txBox="1">
            <a:spLocks noGrp="1"/>
          </p:cNvSpPr>
          <p:nvPr>
            <p:ph type="subTitle" sz="quarter" idx="1"/>
          </p:nvPr>
        </p:nvSpPr>
        <p:spPr>
          <a:xfrm>
            <a:off x="603250" y="3598433"/>
            <a:ext cx="10985500" cy="952501"/>
          </a:xfrm>
          <a:prstGeom prst="rect">
            <a:avLst/>
          </a:prstGeom>
        </p:spPr>
        <p:txBody>
          <a:bodyPr/>
          <a:lstStyle/>
          <a:p>
            <a:r>
              <a:rPr dirty="0" err="1"/>
              <a:t>LGBT+Consortium</a:t>
            </a:r>
            <a:r>
              <a:rPr dirty="0"/>
              <a:t> Equity Fund Presentation </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506" t="26100" r="9128" b="14885"/>
          <a:stretch/>
        </p:blipFill>
        <p:spPr>
          <a:xfrm>
            <a:off x="603248" y="65365"/>
            <a:ext cx="3411416" cy="2444262"/>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2674985970"/>
      </p:ext>
    </p:extLst>
  </p:cSld>
  <p:clrMapOvr>
    <a:masterClrMapping/>
  </p:clrMapOvr>
  <p:transition spd="med" advTm="20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BB3F34-B726-6102-7039-EA53C1BA68C3}"/>
              </a:ext>
            </a:extLst>
          </p:cNvPr>
          <p:cNvSpPr txBox="1"/>
          <p:nvPr/>
        </p:nvSpPr>
        <p:spPr>
          <a:xfrm>
            <a:off x="596185" y="447087"/>
            <a:ext cx="4634282"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700" b="1" kern="0" dirty="0">
                <a:solidFill>
                  <a:srgbClr val="5E5E5E"/>
                </a:solidFill>
                <a:latin typeface="Helvetica Neue"/>
                <a:sym typeface="Helvetica Neue"/>
              </a:rPr>
              <a:t>Increasing our membership</a:t>
            </a:r>
            <a:r>
              <a:rPr lang="en-US" sz="1200" kern="0" dirty="0">
                <a:solidFill>
                  <a:srgbClr val="5E5E5E"/>
                </a:solidFill>
                <a:latin typeface="Helvetica Neue"/>
                <a:sym typeface="Helvetica Neue"/>
              </a:rPr>
              <a:t>.</a:t>
            </a:r>
          </a:p>
        </p:txBody>
      </p:sp>
      <p:pic>
        <p:nvPicPr>
          <p:cNvPr id="10" name="Picture 9">
            <a:extLst>
              <a:ext uri="{FF2B5EF4-FFF2-40B4-BE49-F238E27FC236}">
                <a16:creationId xmlns:a16="http://schemas.microsoft.com/office/drawing/2014/main" id="{109908DF-BD36-927D-BC23-E0BD626762A0}"/>
              </a:ext>
            </a:extLst>
          </p:cNvPr>
          <p:cNvPicPr>
            <a:picLocks noChangeAspect="1"/>
          </p:cNvPicPr>
          <p:nvPr/>
        </p:nvPicPr>
        <p:blipFill>
          <a:blip r:embed="rId4"/>
          <a:stretch>
            <a:fillRect/>
          </a:stretch>
        </p:blipFill>
        <p:spPr>
          <a:xfrm>
            <a:off x="5728558" y="1149350"/>
            <a:ext cx="5796825" cy="2279650"/>
          </a:xfrm>
          <a:prstGeom prst="rect">
            <a:avLst/>
          </a:prstGeom>
        </p:spPr>
      </p:pic>
      <p:sp>
        <p:nvSpPr>
          <p:cNvPr id="11" name="TextBox 10">
            <a:extLst>
              <a:ext uri="{FF2B5EF4-FFF2-40B4-BE49-F238E27FC236}">
                <a16:creationId xmlns:a16="http://schemas.microsoft.com/office/drawing/2014/main" id="{7FAA64CB-0C77-5E5A-379F-606723BD932E}"/>
              </a:ext>
            </a:extLst>
          </p:cNvPr>
          <p:cNvSpPr txBox="1"/>
          <p:nvPr/>
        </p:nvSpPr>
        <p:spPr>
          <a:xfrm>
            <a:off x="142135" y="4430220"/>
            <a:ext cx="11657037"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kern="0" dirty="0">
                <a:solidFill>
                  <a:srgbClr val="5E5E5E"/>
                </a:solidFill>
                <a:latin typeface="Helvetica Neue"/>
                <a:sym typeface="Helvetica Neue"/>
              </a:rPr>
              <a:t>Thanks to the Community Fund project we have increased our membership by 500 per cent! </a:t>
            </a:r>
          </a:p>
          <a:p>
            <a:pPr algn="ctr" defTabSz="1219169" hangingPunct="0"/>
            <a:r>
              <a:rPr lang="en-US" sz="2200" kern="0" dirty="0">
                <a:solidFill>
                  <a:srgbClr val="5E5E5E"/>
                </a:solidFill>
                <a:latin typeface="Helvetica Neue"/>
                <a:sym typeface="Helvetica Neue"/>
              </a:rPr>
              <a:t>This is an incredible result and we are really proud  </a:t>
            </a:r>
          </a:p>
        </p:txBody>
      </p:sp>
      <p:pic>
        <p:nvPicPr>
          <p:cNvPr id="3" name="Picture 2"/>
          <p:cNvPicPr>
            <a:picLocks noChangeAspect="1"/>
          </p:cNvPicPr>
          <p:nvPr/>
        </p:nvPicPr>
        <p:blipFill>
          <a:blip r:embed="rId5"/>
          <a:stretch>
            <a:fillRect/>
          </a:stretch>
        </p:blipFill>
        <p:spPr>
          <a:xfrm>
            <a:off x="1631684" y="1031616"/>
            <a:ext cx="2563282" cy="3280870"/>
          </a:xfrm>
          <a:prstGeom prst="rect">
            <a:avLst/>
          </a:prstGeom>
        </p:spPr>
      </p:pic>
      <p:sp>
        <p:nvSpPr>
          <p:cNvPr id="4" name="TextBox 3"/>
          <p:cNvSpPr txBox="1"/>
          <p:nvPr/>
        </p:nvSpPr>
        <p:spPr>
          <a:xfrm>
            <a:off x="4198172" y="1399712"/>
            <a:ext cx="1833836"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GB" sz="1200" kern="0" dirty="0">
                <a:solidFill>
                  <a:srgbClr val="5E5E5E"/>
                </a:solidFill>
                <a:latin typeface="Helvetica Neue"/>
                <a:sym typeface="Helvetica Neue"/>
              </a:rPr>
              <a:t>Members Face book page</a:t>
            </a:r>
            <a:endParaRPr lang="en-GB" sz="1200" kern="0" dirty="0">
              <a:solidFill>
                <a:srgbClr val="5E5E5E"/>
              </a:solidFill>
              <a:latin typeface="Helvetica Neue"/>
              <a:sym typeface="Helvetica Neue"/>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228764482"/>
      </p:ext>
    </p:extLst>
  </p:cSld>
  <p:clrMapOvr>
    <a:masterClrMapping/>
  </p:clrMapOvr>
  <p:transition spd="med" advTm="224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7660A-D461-3059-594B-77D98C6C6CF2}"/>
              </a:ext>
            </a:extLst>
          </p:cNvPr>
          <p:cNvSpPr txBox="1"/>
          <p:nvPr/>
        </p:nvSpPr>
        <p:spPr>
          <a:xfrm>
            <a:off x="494199" y="682405"/>
            <a:ext cx="5091137"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E5E5E"/>
                </a:solidFill>
                <a:effectLst/>
                <a:uLnTx/>
                <a:uFillTx/>
                <a:latin typeface="Helvetica Neue"/>
                <a:sym typeface="Helvetica Neue"/>
              </a:rPr>
              <a:t>Participating in Government research</a:t>
            </a:r>
          </a:p>
        </p:txBody>
      </p:sp>
      <p:sp>
        <p:nvSpPr>
          <p:cNvPr id="3" name="TextBox 2">
            <a:extLst>
              <a:ext uri="{FF2B5EF4-FFF2-40B4-BE49-F238E27FC236}">
                <a16:creationId xmlns:a16="http://schemas.microsoft.com/office/drawing/2014/main" id="{0F1A6301-B63F-EFBC-777D-C453C5185FBE}"/>
              </a:ext>
            </a:extLst>
          </p:cNvPr>
          <p:cNvSpPr txBox="1"/>
          <p:nvPr/>
        </p:nvSpPr>
        <p:spPr>
          <a:xfrm>
            <a:off x="115502" y="1162544"/>
            <a:ext cx="7874667" cy="3098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solidFill>
                <a:effectLst/>
                <a:uLnTx/>
                <a:uFillTx/>
                <a:latin typeface="Helvetica Neue"/>
                <a:sym typeface="Helvetica Neue"/>
              </a:rPr>
              <a:t>Department for Levelling up, Housing and Communities research involved United Pride in their research.</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solidFill>
                <a:effectLst/>
                <a:uLnTx/>
                <a:uFillTx/>
                <a:latin typeface="Helvetica Neue"/>
              </a:rPr>
              <a:t>This is has resulted in a report on United Pride being incorporated into the main research of the advisory group</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solidFill>
                <a:effectLst/>
                <a:uLnTx/>
                <a:uFillTx/>
                <a:latin typeface="Helvetica Neue"/>
              </a:rPr>
              <a:t>This involved  self advocates and families of autistic people and people with learning disabilities </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solidFill>
                <a:effectLst/>
                <a:uLnTx/>
                <a:uFillTx/>
                <a:latin typeface="Helvetica Neue"/>
              </a:rPr>
              <a:t>It was titled “what does good look like”</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solidFill>
                <a:effectLst/>
                <a:uLnTx/>
                <a:uFillTx/>
                <a:latin typeface="Helvetica Neue"/>
                <a:sym typeface="Helvetica Neue"/>
              </a:rPr>
              <a:t>It explored care, housing, health, wellbeing, relationships and love.</a:t>
            </a:r>
          </a:p>
        </p:txBody>
      </p:sp>
      <p:pic>
        <p:nvPicPr>
          <p:cNvPr id="4" name="Picture 3">
            <a:extLst>
              <a:ext uri="{FF2B5EF4-FFF2-40B4-BE49-F238E27FC236}">
                <a16:creationId xmlns:a16="http://schemas.microsoft.com/office/drawing/2014/main" id="{AA553725-0454-F68C-AF8C-C7F7A572BD6A}"/>
              </a:ext>
            </a:extLst>
          </p:cNvPr>
          <p:cNvPicPr>
            <a:picLocks noChangeAspect="1"/>
          </p:cNvPicPr>
          <p:nvPr/>
        </p:nvPicPr>
        <p:blipFill>
          <a:blip r:embed="rId4"/>
          <a:stretch>
            <a:fillRect/>
          </a:stretch>
        </p:blipFill>
        <p:spPr>
          <a:xfrm>
            <a:off x="8139165" y="3899180"/>
            <a:ext cx="3698608" cy="275973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1238680"/>
      </p:ext>
    </p:extLst>
  </p:cSld>
  <p:clrMapOvr>
    <a:masterClrMapping/>
  </p:clrMapOvr>
  <p:transition spd="med" advTm="55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FAE34-27D7-890C-025D-8F0C1C2D42EF}"/>
              </a:ext>
            </a:extLst>
          </p:cNvPr>
          <p:cNvSpPr txBox="1"/>
          <p:nvPr/>
        </p:nvSpPr>
        <p:spPr>
          <a:xfrm>
            <a:off x="631561" y="682405"/>
            <a:ext cx="2468626"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b="1" kern="0" dirty="0">
                <a:solidFill>
                  <a:srgbClr val="5E5E5E"/>
                </a:solidFill>
                <a:latin typeface="Helvetica Neue"/>
                <a:sym typeface="Helvetica Neue"/>
              </a:rPr>
              <a:t>Standards in Care</a:t>
            </a:r>
          </a:p>
        </p:txBody>
      </p:sp>
      <p:sp>
        <p:nvSpPr>
          <p:cNvPr id="3" name="TextBox 2">
            <a:extLst>
              <a:ext uri="{FF2B5EF4-FFF2-40B4-BE49-F238E27FC236}">
                <a16:creationId xmlns:a16="http://schemas.microsoft.com/office/drawing/2014/main" id="{3F712947-8525-D72F-5EF9-01C01B6C19F9}"/>
              </a:ext>
            </a:extLst>
          </p:cNvPr>
          <p:cNvSpPr txBox="1"/>
          <p:nvPr/>
        </p:nvSpPr>
        <p:spPr>
          <a:xfrm>
            <a:off x="3150007" y="728800"/>
            <a:ext cx="51361"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endParaRPr lang="en-US" sz="1200" kern="0" dirty="0">
              <a:solidFill>
                <a:srgbClr val="5E5E5E"/>
              </a:solidFill>
              <a:latin typeface="Helvetica Neue"/>
              <a:sym typeface="Helvetica Neue"/>
            </a:endParaRPr>
          </a:p>
          <a:p>
            <a:pPr algn="ctr" defTabSz="1219169" hangingPunct="0"/>
            <a:endParaRPr lang="en-US" sz="1200" kern="0" dirty="0">
              <a:solidFill>
                <a:srgbClr val="5E5E5E"/>
              </a:solidFill>
              <a:latin typeface="Helvetica Neue"/>
              <a:sym typeface="Helvetica Neue"/>
            </a:endParaRPr>
          </a:p>
        </p:txBody>
      </p:sp>
      <p:sp>
        <p:nvSpPr>
          <p:cNvPr id="4" name="TextBox 3">
            <a:extLst>
              <a:ext uri="{FF2B5EF4-FFF2-40B4-BE49-F238E27FC236}">
                <a16:creationId xmlns:a16="http://schemas.microsoft.com/office/drawing/2014/main" id="{6DFF9AD9-277A-712E-8672-2C54DEFD3316}"/>
              </a:ext>
            </a:extLst>
          </p:cNvPr>
          <p:cNvSpPr txBox="1"/>
          <p:nvPr/>
        </p:nvSpPr>
        <p:spPr>
          <a:xfrm>
            <a:off x="1386020" y="1541253"/>
            <a:ext cx="8672247" cy="20826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kern="0" dirty="0">
                <a:solidFill>
                  <a:srgbClr val="5E5E5E"/>
                </a:solidFill>
                <a:latin typeface="Helvetica Neue"/>
                <a:sym typeface="Helvetica Neue"/>
              </a:rPr>
              <a:t>United Pride participated in research to improve regulatory standards</a:t>
            </a:r>
          </a:p>
          <a:p>
            <a:pPr algn="ctr" defTabSz="1219169" hangingPunct="0"/>
            <a:r>
              <a:rPr lang="en-US" sz="2200" kern="0" dirty="0">
                <a:solidFill>
                  <a:srgbClr val="5E5E5E"/>
                </a:solidFill>
                <a:latin typeface="Helvetica Neue"/>
                <a:sym typeface="Helvetica Neue"/>
              </a:rPr>
              <a:t> for all groups of vulnerable people</a:t>
            </a:r>
          </a:p>
          <a:p>
            <a:pPr algn="ctr" defTabSz="1219169" hangingPunct="0"/>
            <a:r>
              <a:rPr lang="en-US" sz="2200" kern="0" dirty="0">
                <a:solidFill>
                  <a:srgbClr val="5E5E5E"/>
                </a:solidFill>
                <a:latin typeface="Helvetica Neue"/>
                <a:sym typeface="Helvetica Neue"/>
              </a:rPr>
              <a:t> with the care quality commission, CQC</a:t>
            </a:r>
          </a:p>
          <a:p>
            <a:pPr algn="ctr" defTabSz="1219169" hangingPunct="0"/>
            <a:r>
              <a:rPr lang="en-US" sz="2200" kern="0" dirty="0">
                <a:solidFill>
                  <a:srgbClr val="5E5E5E"/>
                </a:solidFill>
                <a:latin typeface="Helvetica Neue"/>
                <a:sym typeface="Helvetica Neue"/>
              </a:rPr>
              <a:t>We </a:t>
            </a:r>
            <a:r>
              <a:rPr lang="en-US" sz="2200" kern="0" dirty="0">
                <a:solidFill>
                  <a:srgbClr val="5E5E5E"/>
                </a:solidFill>
                <a:latin typeface="Helvetica Neue"/>
                <a:sym typeface="Helvetica Neue"/>
              </a:rPr>
              <a:t>were </a:t>
            </a:r>
            <a:r>
              <a:rPr lang="en-US" sz="2200" kern="0" dirty="0">
                <a:solidFill>
                  <a:srgbClr val="5E5E5E"/>
                </a:solidFill>
                <a:latin typeface="Helvetica Neue"/>
                <a:sym typeface="Helvetica Neue"/>
              </a:rPr>
              <a:t>also member of the sub housing advisory group</a:t>
            </a:r>
          </a:p>
          <a:p>
            <a:pPr algn="ctr" defTabSz="1219169" hangingPunct="0"/>
            <a:endParaRPr lang="en-US" sz="2200" kern="0" dirty="0">
              <a:solidFill>
                <a:srgbClr val="5E5E5E"/>
              </a:solidFill>
              <a:latin typeface="Helvetica Neue"/>
              <a:sym typeface="Helvetica Neue"/>
            </a:endParaRPr>
          </a:p>
          <a:p>
            <a:pPr algn="ctr" defTabSz="1219169" hangingPunct="0"/>
            <a:endParaRPr lang="en-US" sz="2200" kern="0" dirty="0">
              <a:solidFill>
                <a:srgbClr val="5E5E5E"/>
              </a:solidFill>
              <a:latin typeface="Helvetica Neue"/>
              <a:sym typeface="Helvetica Neue"/>
            </a:endParaRPr>
          </a:p>
        </p:txBody>
      </p:sp>
      <p:pic>
        <p:nvPicPr>
          <p:cNvPr id="5" name="Picture 4">
            <a:extLst>
              <a:ext uri="{FF2B5EF4-FFF2-40B4-BE49-F238E27FC236}">
                <a16:creationId xmlns:a16="http://schemas.microsoft.com/office/drawing/2014/main" id="{E0531D33-F7CF-183B-A72B-D22E9AA73CD6}"/>
              </a:ext>
            </a:extLst>
          </p:cNvPr>
          <p:cNvPicPr>
            <a:picLocks noChangeAspect="1"/>
          </p:cNvPicPr>
          <p:nvPr/>
        </p:nvPicPr>
        <p:blipFill>
          <a:blip r:embed="rId4"/>
          <a:stretch>
            <a:fillRect/>
          </a:stretch>
        </p:blipFill>
        <p:spPr>
          <a:xfrm>
            <a:off x="8130746" y="3908120"/>
            <a:ext cx="3503570" cy="232718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1353619466"/>
      </p:ext>
    </p:extLst>
  </p:cSld>
  <p:clrMapOvr>
    <a:masterClrMapping/>
  </p:clrMapOvr>
  <p:transition spd="med" advTm="312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BFFF3-4A42-D475-9823-31D9851ED9CA}"/>
              </a:ext>
            </a:extLst>
          </p:cNvPr>
          <p:cNvSpPr txBox="1"/>
          <p:nvPr/>
        </p:nvSpPr>
        <p:spPr>
          <a:xfrm>
            <a:off x="798680" y="319138"/>
            <a:ext cx="2579232" cy="1066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b="1" kern="0" dirty="0">
                <a:solidFill>
                  <a:srgbClr val="5E5E5E"/>
                </a:solidFill>
                <a:latin typeface="Helvetica Neue"/>
                <a:sym typeface="Helvetica Neue"/>
              </a:rPr>
              <a:t>Our on line forums</a:t>
            </a:r>
          </a:p>
          <a:p>
            <a:pPr algn="ctr" defTabSz="1219169" hangingPunct="0"/>
            <a:endParaRPr lang="en-US" sz="2200" b="1" kern="0" dirty="0">
              <a:solidFill>
                <a:srgbClr val="5E5E5E"/>
              </a:solidFill>
              <a:latin typeface="Helvetica Neue"/>
              <a:sym typeface="Helvetica Neue"/>
            </a:endParaRPr>
          </a:p>
          <a:p>
            <a:pPr algn="ctr" defTabSz="1219169" hangingPunct="0"/>
            <a:r>
              <a:rPr lang="en-US" sz="2200" b="1" kern="0" dirty="0">
                <a:solidFill>
                  <a:srgbClr val="5E5E5E"/>
                </a:solidFill>
                <a:latin typeface="Helvetica Neue"/>
                <a:sym typeface="Helvetica Neue"/>
              </a:rPr>
              <a:t> </a:t>
            </a:r>
          </a:p>
        </p:txBody>
      </p:sp>
      <p:sp>
        <p:nvSpPr>
          <p:cNvPr id="3" name="TextBox 2">
            <a:extLst>
              <a:ext uri="{FF2B5EF4-FFF2-40B4-BE49-F238E27FC236}">
                <a16:creationId xmlns:a16="http://schemas.microsoft.com/office/drawing/2014/main" id="{CF637B05-298B-033C-5BA9-EF9370A21829}"/>
              </a:ext>
            </a:extLst>
          </p:cNvPr>
          <p:cNvSpPr txBox="1"/>
          <p:nvPr/>
        </p:nvSpPr>
        <p:spPr>
          <a:xfrm>
            <a:off x="576060" y="916716"/>
            <a:ext cx="11039882" cy="3098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kern="0" dirty="0">
                <a:solidFill>
                  <a:srgbClr val="5E5E5E"/>
                </a:solidFill>
                <a:latin typeface="Helvetica Neue"/>
                <a:sym typeface="Helvetica Neue"/>
              </a:rPr>
              <a:t>United Pride have regular well attended on line forums to discuss very important topics. </a:t>
            </a:r>
          </a:p>
          <a:p>
            <a:pPr algn="ctr" defTabSz="1219169" hangingPunct="0"/>
            <a:r>
              <a:rPr lang="en-US" sz="2200" kern="0" dirty="0">
                <a:solidFill>
                  <a:srgbClr val="5E5E5E"/>
                </a:solidFill>
                <a:latin typeface="Helvetica Neue"/>
                <a:sym typeface="Helvetica Neue"/>
              </a:rPr>
              <a:t>We are currently working with a professional supporter </a:t>
            </a:r>
          </a:p>
          <a:p>
            <a:pPr algn="ctr" defTabSz="1219169" hangingPunct="0"/>
            <a:r>
              <a:rPr lang="en-US" sz="2200" kern="0" dirty="0">
                <a:solidFill>
                  <a:srgbClr val="5E5E5E"/>
                </a:solidFill>
                <a:latin typeface="Helvetica Neue"/>
                <a:sym typeface="Helvetica Neue"/>
              </a:rPr>
              <a:t>to examine all aspects of our mental health.</a:t>
            </a:r>
          </a:p>
          <a:p>
            <a:pPr algn="ctr" defTabSz="1219169" hangingPunct="0"/>
            <a:endParaRPr lang="en-US" sz="2200" kern="0" dirty="0">
              <a:solidFill>
                <a:srgbClr val="5E5E5E"/>
              </a:solidFill>
              <a:latin typeface="Helvetica Neue"/>
              <a:sym typeface="Helvetica Neue"/>
            </a:endParaRPr>
          </a:p>
          <a:p>
            <a:pPr algn="ctr" defTabSz="1219169" hangingPunct="0"/>
            <a:endParaRPr lang="en-US" sz="2200" kern="0" dirty="0">
              <a:solidFill>
                <a:srgbClr val="5E5E5E"/>
              </a:solidFill>
              <a:latin typeface="Helvetica Neue"/>
              <a:sym typeface="Helvetica Neue"/>
            </a:endParaRPr>
          </a:p>
          <a:p>
            <a:pPr algn="ctr" defTabSz="1219169" hangingPunct="0"/>
            <a:r>
              <a:rPr lang="en-US" sz="2200" kern="0" dirty="0">
                <a:solidFill>
                  <a:srgbClr val="FF0000"/>
                </a:solidFill>
                <a:latin typeface="Helvetica Neue"/>
                <a:sym typeface="Helvetica Neue"/>
              </a:rPr>
              <a:t>We wish to expand this as a participatory research project and are looking for</a:t>
            </a:r>
          </a:p>
          <a:p>
            <a:pPr algn="ctr" defTabSz="1219169" hangingPunct="0"/>
            <a:r>
              <a:rPr lang="en-US" sz="2200" kern="0" dirty="0">
                <a:solidFill>
                  <a:srgbClr val="FF0000"/>
                </a:solidFill>
                <a:latin typeface="Helvetica Neue"/>
                <a:sym typeface="Helvetica Neue"/>
              </a:rPr>
              <a:t> sponsors to assist this vital piece of work for our group nationally.</a:t>
            </a:r>
          </a:p>
          <a:p>
            <a:pPr algn="ctr" defTabSz="1219169" hangingPunct="0"/>
            <a:endParaRPr lang="en-US" sz="2200" kern="0" dirty="0">
              <a:solidFill>
                <a:srgbClr val="FF0000"/>
              </a:solidFill>
              <a:latin typeface="Helvetica Neue"/>
              <a:sym typeface="Helvetica Neue"/>
            </a:endParaRPr>
          </a:p>
          <a:p>
            <a:pPr algn="ctr" defTabSz="1219169" hangingPunct="0"/>
            <a:r>
              <a:rPr lang="en-US" sz="2200" kern="0" dirty="0">
                <a:solidFill>
                  <a:srgbClr val="5E5E5E"/>
                </a:solidFill>
                <a:latin typeface="Helvetica Neue"/>
                <a:sym typeface="Helvetica Neue"/>
              </a:rPr>
              <a:t>We have started our initial research and we are engaging with the NHS Sounding Board</a:t>
            </a:r>
          </a:p>
        </p:txBody>
      </p:sp>
      <p:pic>
        <p:nvPicPr>
          <p:cNvPr id="4" name="Picture 3">
            <a:extLst>
              <a:ext uri="{FF2B5EF4-FFF2-40B4-BE49-F238E27FC236}">
                <a16:creationId xmlns:a16="http://schemas.microsoft.com/office/drawing/2014/main" id="{0E53B714-50BE-9486-5BF0-FEE24F6DC3C5}"/>
              </a:ext>
            </a:extLst>
          </p:cNvPr>
          <p:cNvPicPr>
            <a:picLocks noChangeAspect="1"/>
          </p:cNvPicPr>
          <p:nvPr/>
        </p:nvPicPr>
        <p:blipFill>
          <a:blip r:embed="rId4"/>
          <a:stretch>
            <a:fillRect/>
          </a:stretch>
        </p:blipFill>
        <p:spPr>
          <a:xfrm>
            <a:off x="8681308" y="4216425"/>
            <a:ext cx="2316206" cy="231620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2237441348"/>
      </p:ext>
    </p:extLst>
  </p:cSld>
  <p:clrMapOvr>
    <a:masterClrMapping/>
  </p:clrMapOvr>
  <p:transition spd="med" advTm="61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656EA2-6AFC-D871-78C1-C96221473E47}"/>
              </a:ext>
            </a:extLst>
          </p:cNvPr>
          <p:cNvSpPr txBox="1"/>
          <p:nvPr/>
        </p:nvSpPr>
        <p:spPr>
          <a:xfrm>
            <a:off x="427430" y="496617"/>
            <a:ext cx="1591782"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5E5E5E"/>
                </a:solidFill>
                <a:effectLst/>
                <a:uLnTx/>
                <a:uFillTx/>
                <a:latin typeface="Helvetica Neue"/>
                <a:sym typeface="Helvetica Neue"/>
              </a:rPr>
              <a:t>Having Fun</a:t>
            </a:r>
          </a:p>
        </p:txBody>
      </p:sp>
      <p:sp>
        <p:nvSpPr>
          <p:cNvPr id="3" name="TextBox 2">
            <a:extLst>
              <a:ext uri="{FF2B5EF4-FFF2-40B4-BE49-F238E27FC236}">
                <a16:creationId xmlns:a16="http://schemas.microsoft.com/office/drawing/2014/main" id="{7D2601AA-A461-AB41-AC07-65537B46B591}"/>
              </a:ext>
            </a:extLst>
          </p:cNvPr>
          <p:cNvSpPr txBox="1"/>
          <p:nvPr/>
        </p:nvSpPr>
        <p:spPr>
          <a:xfrm>
            <a:off x="1586752" y="1340741"/>
            <a:ext cx="9018495" cy="2236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E5E5E"/>
                </a:solidFill>
                <a:effectLst/>
                <a:uLnTx/>
                <a:uFillTx/>
                <a:latin typeface="Helvetica Neue"/>
                <a:sym typeface="Helvetica Neue"/>
              </a:rPr>
              <a:t>  Having fun is really important in our lives. </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E5E5E"/>
                </a:solidFill>
                <a:effectLst/>
                <a:uLnTx/>
                <a:uFillTx/>
                <a:latin typeface="Helvetica Neue"/>
                <a:sym typeface="Helvetica Neue"/>
              </a:rPr>
              <a:t>Many of us suffered hugely during Covid 19 </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E5E5E"/>
                </a:solidFill>
                <a:effectLst/>
                <a:uLnTx/>
                <a:uFillTx/>
                <a:latin typeface="Helvetica Neue"/>
                <a:sym typeface="Helvetica Neue"/>
              </a:rPr>
              <a:t>and we have found that autistic people have struggled more than others</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E5E5E"/>
                </a:solidFill>
                <a:effectLst/>
                <a:uLnTx/>
                <a:uFillTx/>
                <a:latin typeface="Helvetica Neue"/>
                <a:sym typeface="Helvetica Neue"/>
              </a:rPr>
              <a:t> to re engage in society</a:t>
            </a:r>
            <a:r>
              <a:rPr kumimoji="0" lang="en-US" sz="1200" b="0" i="0" u="none" strike="noStrike" kern="0" cap="none" spc="0" normalizeH="0" baseline="0" noProof="0" dirty="0">
                <a:ln>
                  <a:noFill/>
                </a:ln>
                <a:solidFill>
                  <a:srgbClr val="5E5E5E"/>
                </a:solidFill>
                <a:effectLst/>
                <a:uLnTx/>
                <a:uFillTx/>
                <a:latin typeface="Helvetica Neue"/>
                <a:sym typeface="Helvetica Neue"/>
              </a:rPr>
              <a:t>. </a:t>
            </a:r>
          </a:p>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E5E5E"/>
                </a:solidFill>
                <a:effectLst/>
                <a:uLnTx/>
                <a:uFillTx/>
                <a:latin typeface="Helvetica Neue"/>
                <a:sym typeface="Helvetica Neue"/>
              </a:rPr>
              <a:t>Excerpt from recent research in the </a:t>
            </a:r>
            <a:r>
              <a:rPr kumimoji="0" lang="en-GB" sz="1000" b="0" i="0" u="none" strike="noStrike" kern="0" cap="none" spc="0" normalizeH="0" baseline="0" noProof="0" dirty="0">
                <a:ln>
                  <a:noFill/>
                </a:ln>
                <a:solidFill>
                  <a:srgbClr val="5E5E5E"/>
                </a:solidFill>
                <a:effectLst/>
                <a:uLnTx/>
                <a:uFillTx/>
                <a:latin typeface="AdvP159C"/>
                <a:sym typeface="Helvetica Neue"/>
              </a:rPr>
              <a:t>Leeds Autism Diagnostic Service, Leeds &amp; York Partnership Foundation Trust, York, UK. below</a:t>
            </a:r>
          </a:p>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5E5E5E"/>
              </a:solidFill>
              <a:effectLst/>
              <a:uLnTx/>
              <a:uFillTx/>
              <a:latin typeface="AdvP159C"/>
              <a:sym typeface="Helvetica Neue"/>
            </a:endParaRPr>
          </a:p>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5E5E5E"/>
              </a:solidFill>
              <a:effectLst/>
              <a:uLnTx/>
              <a:uFillTx/>
              <a:latin typeface="Helvetica Neue"/>
              <a:sym typeface="Helvetica Neue"/>
            </a:endParaRPr>
          </a:p>
        </p:txBody>
      </p:sp>
      <p:sp>
        <p:nvSpPr>
          <p:cNvPr id="4" name="TextBox 3">
            <a:extLst>
              <a:ext uri="{FF2B5EF4-FFF2-40B4-BE49-F238E27FC236}">
                <a16:creationId xmlns:a16="http://schemas.microsoft.com/office/drawing/2014/main" id="{53E15F2F-3DCF-ECDA-BBC3-88F6F437471D}"/>
              </a:ext>
            </a:extLst>
          </p:cNvPr>
          <p:cNvSpPr txBox="1"/>
          <p:nvPr/>
        </p:nvSpPr>
        <p:spPr>
          <a:xfrm>
            <a:off x="971186" y="3704247"/>
            <a:ext cx="11123238" cy="2267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E5E5E"/>
                </a:solidFill>
                <a:effectLst/>
                <a:uLnTx/>
                <a:uFillTx/>
                <a:latin typeface="AdvP2E4A"/>
                <a:sym typeface="Helvetica Neue"/>
              </a:rPr>
              <a:t>A total of 72% respondents reported</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E5E5E"/>
                </a:solidFill>
                <a:effectLst/>
                <a:uLnTx/>
                <a:uFillTx/>
                <a:latin typeface="AdvP2E4A"/>
                <a:sym typeface="Helvetica Neue"/>
              </a:rPr>
              <a:t> either some or significant deterioration in mental health during the pandemic. </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E5E5E"/>
                </a:solidFill>
                <a:effectLst/>
                <a:uLnTx/>
                <a:uFillTx/>
                <a:latin typeface="AdvP2E4A"/>
                <a:sym typeface="Helvetica Neue"/>
              </a:rPr>
              <a:t>The issues that caused most negative impact</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E5E5E"/>
                </a:solidFill>
                <a:effectLst/>
                <a:uLnTx/>
                <a:uFillTx/>
                <a:latin typeface="AdvP2E4A"/>
                <a:sym typeface="Helvetica Neue"/>
              </a:rPr>
              <a:t> were uncertainty over what will happen next</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E5E5E"/>
                </a:solidFill>
                <a:effectLst/>
                <a:uLnTx/>
                <a:uFillTx/>
                <a:latin typeface="AdvP2E4A"/>
                <a:sym typeface="Helvetica Neue"/>
              </a:rPr>
              <a:t> and disruption of normal routine. </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E5E5E"/>
                </a:solidFill>
                <a:effectLst/>
                <a:uLnTx/>
                <a:uFillTx/>
                <a:latin typeface="AdvP2E4A"/>
                <a:sym typeface="Helvetica Neue"/>
              </a:rPr>
              <a:t>Respondents reported a variety of coping strategies to help them through the pandemic. </a:t>
            </a:r>
            <a:endParaRPr kumimoji="0" lang="en-GB" sz="22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5E5E5E"/>
              </a:solidFill>
              <a:effectLst/>
              <a:uLnTx/>
              <a:uFillTx/>
              <a:latin typeface="Helvetica Neue"/>
              <a:sym typeface="Helvetica Neue"/>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292887"/>
      </p:ext>
    </p:extLst>
  </p:cSld>
  <p:clrMapOvr>
    <a:masterClrMapping/>
  </p:clrMapOvr>
  <p:transition spd="med" advTm="66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49F3B3-AA76-3550-8E37-66FBD3F4F23A}"/>
              </a:ext>
            </a:extLst>
          </p:cNvPr>
          <p:cNvSpPr txBox="1"/>
          <p:nvPr/>
        </p:nvSpPr>
        <p:spPr>
          <a:xfrm>
            <a:off x="2070639" y="982685"/>
            <a:ext cx="8284320"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b="1" kern="0" dirty="0">
                <a:solidFill>
                  <a:srgbClr val="5E5E5E"/>
                </a:solidFill>
                <a:latin typeface="Helvetica Neue"/>
                <a:sym typeface="Helvetica Neue"/>
              </a:rPr>
              <a:t>Here we are showing how we can help each other to have fun</a:t>
            </a:r>
          </a:p>
          <a:p>
            <a:pPr algn="ctr" defTabSz="1219169" hangingPunct="0"/>
            <a:r>
              <a:rPr lang="en-US" sz="2200" b="1" kern="0" dirty="0">
                <a:solidFill>
                  <a:srgbClr val="5E5E5E"/>
                </a:solidFill>
                <a:latin typeface="Helvetica Neue"/>
                <a:sym typeface="Helvetica Neue"/>
              </a:rPr>
              <a:t> and get back to our normal lives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920" y="1825897"/>
            <a:ext cx="2862072" cy="381609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1" y="1825897"/>
            <a:ext cx="1678471" cy="224318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140" y="4546999"/>
            <a:ext cx="2919984" cy="218998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5742" y="2258752"/>
            <a:ext cx="2566634" cy="1711089"/>
          </a:xfrm>
          <a:prstGeom prst="rect">
            <a:avLst/>
          </a:prstGeom>
        </p:spPr>
      </p:pic>
      <p:sp>
        <p:nvSpPr>
          <p:cNvPr id="8" name="TextBox 7"/>
          <p:cNvSpPr txBox="1"/>
          <p:nvPr/>
        </p:nvSpPr>
        <p:spPr>
          <a:xfrm>
            <a:off x="8165592" y="5641994"/>
            <a:ext cx="3538728"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400" kern="0" dirty="0">
                <a:solidFill>
                  <a:srgbClr val="5E5E5E"/>
                </a:solidFill>
                <a:latin typeface="Helvetica Neue"/>
                <a:sym typeface="Helvetica Neue"/>
              </a:rPr>
              <a:t>United Pride Friends promotion stall community lane at this years Manchester Pride</a:t>
            </a:r>
            <a:endParaRPr lang="en-GB" sz="1400" kern="0" dirty="0">
              <a:solidFill>
                <a:srgbClr val="5E5E5E"/>
              </a:solidFill>
              <a:latin typeface="Helvetica Neue"/>
              <a:sym typeface="Helvetica Neue"/>
            </a:endParaRPr>
          </a:p>
        </p:txBody>
      </p:sp>
      <p:sp>
        <p:nvSpPr>
          <p:cNvPr id="9" name="TextBox 8"/>
          <p:cNvSpPr txBox="1"/>
          <p:nvPr/>
        </p:nvSpPr>
        <p:spPr>
          <a:xfrm>
            <a:off x="5446139" y="3969842"/>
            <a:ext cx="2413768"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400" kern="0" dirty="0">
                <a:solidFill>
                  <a:srgbClr val="5E5E5E"/>
                </a:solidFill>
                <a:latin typeface="Helvetica Neue"/>
                <a:sym typeface="Helvetica Neue"/>
              </a:rPr>
              <a:t>United Pride Friend fund raiser climb of the o2 Arena</a:t>
            </a:r>
            <a:endParaRPr lang="en-GB" sz="1400" kern="0" dirty="0">
              <a:solidFill>
                <a:srgbClr val="5E5E5E"/>
              </a:solidFill>
              <a:latin typeface="Helvetica Neue"/>
              <a:sym typeface="Helvetica Neue"/>
            </a:endParaRPr>
          </a:p>
        </p:txBody>
      </p:sp>
      <p:sp>
        <p:nvSpPr>
          <p:cNvPr id="10" name="TextBox 9"/>
          <p:cNvSpPr txBox="1"/>
          <p:nvPr/>
        </p:nvSpPr>
        <p:spPr>
          <a:xfrm>
            <a:off x="2482565" y="2258753"/>
            <a:ext cx="207361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400" kern="0" dirty="0">
                <a:solidFill>
                  <a:srgbClr val="5E5E5E"/>
                </a:solidFill>
                <a:latin typeface="Helvetica Neue"/>
                <a:sym typeface="Helvetica Neue"/>
              </a:rPr>
              <a:t>United Pride Friends Halloween</a:t>
            </a:r>
          </a:p>
          <a:p>
            <a:pPr algn="ctr" defTabSz="1219169" hangingPunct="0"/>
            <a:r>
              <a:rPr lang="en-GB" sz="1400" kern="0" dirty="0">
                <a:solidFill>
                  <a:srgbClr val="5E5E5E"/>
                </a:solidFill>
                <a:latin typeface="Helvetica Neue"/>
                <a:sym typeface="Helvetica Neue"/>
              </a:rPr>
              <a:t>Online social and Quiz</a:t>
            </a:r>
            <a:endParaRPr lang="en-GB" sz="1400" kern="0" dirty="0">
              <a:solidFill>
                <a:srgbClr val="5E5E5E"/>
              </a:solidFill>
              <a:latin typeface="Helvetica Neue"/>
              <a:sym typeface="Helvetica Neue"/>
            </a:endParaRPr>
          </a:p>
        </p:txBody>
      </p:sp>
      <p:sp>
        <p:nvSpPr>
          <p:cNvPr id="12" name="TextBox 11"/>
          <p:cNvSpPr txBox="1"/>
          <p:nvPr/>
        </p:nvSpPr>
        <p:spPr>
          <a:xfrm>
            <a:off x="4784953" y="5267945"/>
            <a:ext cx="2109624"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400" kern="0" dirty="0">
                <a:solidFill>
                  <a:srgbClr val="5E5E5E"/>
                </a:solidFill>
                <a:latin typeface="Helvetica Neue"/>
                <a:sym typeface="Helvetica Neue"/>
              </a:rPr>
              <a:t>United Pride Friends Go Karting Social Outing</a:t>
            </a:r>
            <a:endParaRPr lang="en-GB" sz="1400" kern="0" dirty="0">
              <a:solidFill>
                <a:srgbClr val="5E5E5E"/>
              </a:solidFill>
              <a:latin typeface="Helvetica Neue"/>
              <a:sym typeface="Helvetica Neue"/>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847551603"/>
      </p:ext>
    </p:extLst>
  </p:cSld>
  <p:clrMapOvr>
    <a:masterClrMapping/>
  </p:clrMapOvr>
  <p:transition spd="med" advTm="47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8E340-9E5A-9A63-2E47-86027EB4FAAF}"/>
              </a:ext>
            </a:extLst>
          </p:cNvPr>
          <p:cNvSpPr txBox="1"/>
          <p:nvPr/>
        </p:nvSpPr>
        <p:spPr>
          <a:xfrm>
            <a:off x="429386" y="1743882"/>
            <a:ext cx="11333231" cy="1405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2200" kern="0" dirty="0">
                <a:solidFill>
                  <a:srgbClr val="5E5E5E"/>
                </a:solidFill>
                <a:latin typeface="Helvetica Neue"/>
                <a:sym typeface="Helvetica Neue"/>
              </a:rPr>
              <a:t>We wish to thank everyone from the </a:t>
            </a:r>
            <a:r>
              <a:rPr lang="en-US" sz="2200" kern="0" dirty="0" err="1">
                <a:solidFill>
                  <a:srgbClr val="5E5E5E"/>
                </a:solidFill>
                <a:latin typeface="Helvetica Neue"/>
                <a:sym typeface="Helvetica Neue"/>
              </a:rPr>
              <a:t>LGBT+Consortium</a:t>
            </a:r>
            <a:r>
              <a:rPr lang="en-US" sz="2200" kern="0" dirty="0">
                <a:solidFill>
                  <a:srgbClr val="5E5E5E"/>
                </a:solidFill>
                <a:latin typeface="Helvetica Neue"/>
                <a:sym typeface="Helvetica Neue"/>
              </a:rPr>
              <a:t> for their fantastic help and support</a:t>
            </a:r>
          </a:p>
          <a:p>
            <a:pPr algn="ctr" defTabSz="1219169" hangingPunct="0"/>
            <a:r>
              <a:rPr lang="en-US" sz="2200" kern="0" dirty="0">
                <a:solidFill>
                  <a:srgbClr val="5E5E5E"/>
                </a:solidFill>
                <a:latin typeface="Helvetica Neue"/>
                <a:sym typeface="Helvetica Neue"/>
              </a:rPr>
              <a:t> and</a:t>
            </a:r>
          </a:p>
          <a:p>
            <a:pPr algn="ctr" defTabSz="1219169" hangingPunct="0"/>
            <a:r>
              <a:rPr lang="en-US" sz="2200" kern="0" dirty="0">
                <a:solidFill>
                  <a:srgbClr val="5E5E5E"/>
                </a:solidFill>
                <a:latin typeface="Helvetica Neue"/>
                <a:sym typeface="Helvetica Neue"/>
              </a:rPr>
              <a:t> We would not be here now without their help</a:t>
            </a:r>
          </a:p>
          <a:p>
            <a:pPr algn="ctr" defTabSz="1219169" hangingPunct="0"/>
            <a:r>
              <a:rPr lang="en-US" sz="2200" kern="0" dirty="0">
                <a:solidFill>
                  <a:srgbClr val="5E5E5E"/>
                </a:solidFill>
                <a:latin typeface="Helvetica Neue"/>
                <a:sym typeface="Helvetica Neue"/>
              </a:rPr>
              <a:t> and the help of the National Lottery Community Fund</a:t>
            </a:r>
          </a:p>
        </p:txBody>
      </p:sp>
      <p:sp>
        <p:nvSpPr>
          <p:cNvPr id="3" name="TextBox 2">
            <a:extLst>
              <a:ext uri="{FF2B5EF4-FFF2-40B4-BE49-F238E27FC236}">
                <a16:creationId xmlns:a16="http://schemas.microsoft.com/office/drawing/2014/main" id="{79F87279-E0F9-DC58-D8E1-2041DE06220E}"/>
              </a:ext>
            </a:extLst>
          </p:cNvPr>
          <p:cNvSpPr txBox="1"/>
          <p:nvPr/>
        </p:nvSpPr>
        <p:spPr>
          <a:xfrm>
            <a:off x="1181019" y="3695502"/>
            <a:ext cx="10350590"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200" kern="0" dirty="0">
                <a:solidFill>
                  <a:srgbClr val="5E5E5E"/>
                </a:solidFill>
                <a:latin typeface="Helvetica Neue"/>
                <a:sym typeface="Helvetica Neue"/>
              </a:rPr>
              <a:t>Our contact details</a:t>
            </a:r>
          </a:p>
          <a:p>
            <a:pPr algn="ctr" defTabSz="1219169" hangingPunct="0"/>
            <a:endParaRPr lang="en-US" sz="1200" kern="0" dirty="0">
              <a:solidFill>
                <a:srgbClr val="5E5E5E"/>
              </a:solidFill>
              <a:latin typeface="Helvetica Neue"/>
              <a:sym typeface="Helvetica Neue"/>
            </a:endParaRPr>
          </a:p>
          <a:p>
            <a:pPr algn="ctr" defTabSz="1219169" hangingPunct="0"/>
            <a:r>
              <a:rPr lang="en-US" sz="1200" kern="0" dirty="0">
                <a:solidFill>
                  <a:srgbClr val="5E5E5E"/>
                </a:solidFill>
                <a:latin typeface="Helvetica Neue"/>
                <a:sym typeface="Helvetica Neue"/>
                <a:hlinkClick r:id="rId4"/>
              </a:rPr>
              <a:t>www.unitedpridefriends.co.uk</a:t>
            </a:r>
            <a:r>
              <a:rPr lang="en-US" sz="1200" kern="0" dirty="0">
                <a:solidFill>
                  <a:srgbClr val="5E5E5E"/>
                </a:solidFill>
                <a:latin typeface="Helvetica Neue"/>
                <a:sym typeface="Helvetica Neue"/>
              </a:rPr>
              <a:t> </a:t>
            </a:r>
          </a:p>
          <a:p>
            <a:pPr algn="ctr" defTabSz="1219169" hangingPunct="0"/>
            <a:r>
              <a:rPr lang="en-US" sz="1200" kern="0" dirty="0">
                <a:solidFill>
                  <a:srgbClr val="5E5E5E"/>
                </a:solidFill>
                <a:latin typeface="Helvetica Neue"/>
                <a:sym typeface="Helvetica Neue"/>
              </a:rPr>
              <a:t>Email </a:t>
            </a:r>
            <a:r>
              <a:rPr lang="en-US" sz="1200" kern="0" dirty="0">
                <a:solidFill>
                  <a:srgbClr val="5E5E5E"/>
                </a:solidFill>
                <a:latin typeface="Helvetica Neue"/>
                <a:sym typeface="Helvetica Neue"/>
                <a:hlinkClick r:id="rId5"/>
              </a:rPr>
              <a:t>unitedpridgm@gmail.com</a:t>
            </a:r>
            <a:endParaRPr lang="en-US" sz="1200" kern="0" dirty="0">
              <a:solidFill>
                <a:srgbClr val="5E5E5E"/>
              </a:solidFill>
              <a:latin typeface="Helvetica Neue"/>
              <a:sym typeface="Helvetica Neue"/>
            </a:endParaRPr>
          </a:p>
          <a:p>
            <a:pPr algn="ctr" defTabSz="1219169" hangingPunct="0"/>
            <a:endParaRPr lang="en-US" sz="1200" kern="0" dirty="0">
              <a:solidFill>
                <a:srgbClr val="5E5E5E"/>
              </a:solidFill>
              <a:latin typeface="Helvetica Neue"/>
              <a:sym typeface="Helvetica Neue"/>
            </a:endParaRPr>
          </a:p>
          <a:p>
            <a:pPr algn="ctr" defTabSz="1219169" hangingPunct="0"/>
            <a:r>
              <a:rPr lang="en-US" sz="2200" kern="0" dirty="0">
                <a:solidFill>
                  <a:srgbClr val="FF0000"/>
                </a:solidFill>
                <a:latin typeface="Helvetica Neue"/>
                <a:sym typeface="Helvetica Neue"/>
              </a:rPr>
              <a:t>If you are interested in supporting us in any of our future projects</a:t>
            </a:r>
          </a:p>
          <a:p>
            <a:pPr algn="ctr" defTabSz="1219169" hangingPunct="0"/>
            <a:r>
              <a:rPr lang="en-US" sz="2200" kern="0" dirty="0">
                <a:solidFill>
                  <a:srgbClr val="FF0000"/>
                </a:solidFill>
                <a:latin typeface="Helvetica Neue"/>
                <a:sym typeface="Helvetica Neue"/>
              </a:rPr>
              <a:t> Particularly our work on mental health for people who are LGBT+ with autism</a:t>
            </a:r>
          </a:p>
          <a:p>
            <a:pPr algn="ctr" defTabSz="1219169" hangingPunct="0"/>
            <a:r>
              <a:rPr lang="en-US" sz="2200" kern="0" dirty="0">
                <a:solidFill>
                  <a:srgbClr val="FF0000"/>
                </a:solidFill>
                <a:latin typeface="Helvetica Neue"/>
                <a:sym typeface="Helvetica Neue"/>
              </a:rPr>
              <a:t> and learning difficulties</a:t>
            </a:r>
          </a:p>
          <a:p>
            <a:pPr algn="ctr" defTabSz="1219169" hangingPunct="0"/>
            <a:r>
              <a:rPr lang="en-US" sz="2200" kern="0" dirty="0">
                <a:solidFill>
                  <a:srgbClr val="FF0000"/>
                </a:solidFill>
                <a:latin typeface="Helvetica Neue"/>
                <a:sym typeface="Helvetica Neue"/>
              </a:rPr>
              <a:t> please do contact us. We know people are suffering badly with their mental health</a:t>
            </a:r>
          </a:p>
          <a:p>
            <a:pPr algn="ctr" defTabSz="1219169" hangingPunct="0"/>
            <a:r>
              <a:rPr lang="en-US" sz="2200" kern="0" dirty="0">
                <a:solidFill>
                  <a:srgbClr val="FF0000"/>
                </a:solidFill>
                <a:latin typeface="Helvetica Neue"/>
                <a:sym typeface="Helvetica Neue"/>
              </a:rPr>
              <a:t> and we are keen to set up research and participate in this important subject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3981717468"/>
      </p:ext>
    </p:extLst>
  </p:cSld>
  <p:clrMapOvr>
    <a:masterClrMapping/>
  </p:clrMapOvr>
  <p:transition spd="med" advTm="786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8E340-9E5A-9A63-2E47-86027EB4FAAF}"/>
              </a:ext>
            </a:extLst>
          </p:cNvPr>
          <p:cNvSpPr txBox="1"/>
          <p:nvPr/>
        </p:nvSpPr>
        <p:spPr>
          <a:xfrm>
            <a:off x="754741" y="855176"/>
            <a:ext cx="4133143"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2200" b="1" u="sng" kern="0" dirty="0">
                <a:solidFill>
                  <a:srgbClr val="5E5E5E"/>
                </a:solidFill>
                <a:latin typeface="Helvetica Neue"/>
                <a:sym typeface="Helvetica Neue"/>
              </a:rPr>
              <a:t>Acknowledgments</a:t>
            </a:r>
            <a:endParaRPr lang="en-US" sz="2200" b="1" u="sng" kern="0" dirty="0">
              <a:solidFill>
                <a:srgbClr val="5E5E5E"/>
              </a:solidFill>
              <a:latin typeface="Helvetica Neue"/>
              <a:sym typeface="Helvetica Neue"/>
            </a:endParaRPr>
          </a:p>
        </p:txBody>
      </p:sp>
      <p:sp>
        <p:nvSpPr>
          <p:cNvPr id="4" name="Rectangle 3"/>
          <p:cNvSpPr/>
          <p:nvPr/>
        </p:nvSpPr>
        <p:spPr>
          <a:xfrm>
            <a:off x="1479666" y="1446414"/>
            <a:ext cx="9376757" cy="2862322"/>
          </a:xfrm>
          <a:prstGeom prst="rect">
            <a:avLst/>
          </a:prstGeom>
        </p:spPr>
        <p:txBody>
          <a:bodyPr wrap="square">
            <a:spAutoFit/>
          </a:bodyPr>
          <a:lstStyle/>
          <a:p>
            <a:pPr algn="ctr" defTabSz="1219169" hangingPunct="0"/>
            <a:r>
              <a:rPr lang="en-GB" sz="1200" kern="0" dirty="0">
                <a:solidFill>
                  <a:srgbClr val="5E5E5E"/>
                </a:solidFill>
                <a:latin typeface="Helvetica Neue"/>
                <a:sym typeface="Helvetica Neue"/>
              </a:rPr>
              <a:t>References Cambridge university research </a:t>
            </a:r>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r>
              <a:rPr lang="en-GB" sz="1200" kern="0" dirty="0">
                <a:solidFill>
                  <a:srgbClr val="5E5E5E"/>
                </a:solidFill>
                <a:latin typeface="Helvetica Neue"/>
                <a:sym typeface="Helvetica Neue"/>
              </a:rPr>
              <a:t>Autism </a:t>
            </a:r>
            <a:r>
              <a:rPr lang="en-GB" sz="1200" kern="0" dirty="0" err="1">
                <a:solidFill>
                  <a:srgbClr val="5E5E5E"/>
                </a:solidFill>
                <a:latin typeface="Helvetica Neue"/>
                <a:sym typeface="Helvetica Neue"/>
              </a:rPr>
              <a:t>ResearchVolume</a:t>
            </a:r>
            <a:r>
              <a:rPr lang="en-GB" sz="1200" kern="0" dirty="0">
                <a:solidFill>
                  <a:srgbClr val="5E5E5E"/>
                </a:solidFill>
                <a:latin typeface="Helvetica Neue"/>
                <a:sym typeface="Helvetica Neue"/>
              </a:rPr>
              <a:t> 14, Issue 11 p. 2342-2354 RESEARCH ARTICLE Open Access The sexual health, orientation, and activity of autistic adolescents and adults </a:t>
            </a:r>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r>
              <a:rPr lang="en-GB" sz="1200" kern="0" dirty="0">
                <a:solidFill>
                  <a:srgbClr val="5E5E5E"/>
                </a:solidFill>
                <a:latin typeface="Helvetica Neue"/>
                <a:sym typeface="Helvetica Neue"/>
              </a:rPr>
              <a:t>Elizabeth </a:t>
            </a:r>
            <a:r>
              <a:rPr lang="en-GB" sz="1200" kern="0" dirty="0">
                <a:solidFill>
                  <a:srgbClr val="5E5E5E"/>
                </a:solidFill>
                <a:latin typeface="Helvetica Neue"/>
                <a:sym typeface="Helvetica Neue"/>
              </a:rPr>
              <a:t>Weir, Carrie Allison, Simon Baron-Cohen First published: 18 September </a:t>
            </a:r>
            <a:r>
              <a:rPr lang="en-GB" sz="1200" kern="0" dirty="0">
                <a:solidFill>
                  <a:srgbClr val="5E5E5E"/>
                </a:solidFill>
                <a:latin typeface="Helvetica Neue"/>
                <a:sym typeface="Helvetica Neue"/>
              </a:rPr>
              <a:t>2021</a:t>
            </a:r>
          </a:p>
          <a:p>
            <a:pPr algn="ctr" defTabSz="1219169" hangingPunct="0"/>
            <a:r>
              <a:rPr lang="en-GB" sz="1200" kern="0" dirty="0">
                <a:solidFill>
                  <a:srgbClr val="5E5E5E"/>
                </a:solidFill>
                <a:latin typeface="Helvetica Neue"/>
                <a:sym typeface="Helvetica Neue"/>
                <a:hlinkClick r:id="rId4"/>
              </a:rPr>
              <a:t>https</a:t>
            </a:r>
            <a:r>
              <a:rPr lang="en-GB" sz="1200" kern="0" dirty="0">
                <a:solidFill>
                  <a:srgbClr val="5E5E5E"/>
                </a:solidFill>
                <a:latin typeface="Helvetica Neue"/>
                <a:sym typeface="Helvetica Neue"/>
                <a:hlinkClick r:id="rId4"/>
              </a:rPr>
              <a:t>://</a:t>
            </a:r>
            <a:r>
              <a:rPr lang="en-GB" sz="1200" kern="0" dirty="0">
                <a:solidFill>
                  <a:srgbClr val="5E5E5E"/>
                </a:solidFill>
                <a:latin typeface="Helvetica Neue"/>
                <a:sym typeface="Helvetica Neue"/>
                <a:hlinkClick r:id="rId4"/>
              </a:rPr>
              <a:t>doi.org/10.1002/aur.2604</a:t>
            </a:r>
            <a:endParaRPr lang="en-GB" sz="1200" kern="0" dirty="0">
              <a:solidFill>
                <a:srgbClr val="5E5E5E"/>
              </a:solidFill>
              <a:latin typeface="Helvetica Neue"/>
              <a:sym typeface="Helvetica Neue"/>
            </a:endParaRPr>
          </a:p>
          <a:p>
            <a:pPr algn="ctr" defTabSz="1219169" hangingPunct="0"/>
            <a:r>
              <a:rPr lang="en-GB" sz="1200" kern="0" dirty="0">
                <a:solidFill>
                  <a:srgbClr val="5E5E5E"/>
                </a:solidFill>
                <a:latin typeface="Helvetica Neue"/>
                <a:sym typeface="Helvetica Neue"/>
                <a:hlinkClick r:id="rId5"/>
              </a:rPr>
              <a:t>https</a:t>
            </a:r>
            <a:r>
              <a:rPr lang="en-GB" sz="1200" kern="0" dirty="0">
                <a:solidFill>
                  <a:srgbClr val="5E5E5E"/>
                </a:solidFill>
                <a:latin typeface="Helvetica Neue"/>
                <a:sym typeface="Helvetica Neue"/>
                <a:hlinkClick r:id="rId5"/>
              </a:rPr>
              <a:t>://onlinelibrary.wiley.com/doi/10.1002/aur.2604</a:t>
            </a:r>
            <a:r>
              <a:rPr lang="en-GB" sz="1200" kern="0" dirty="0">
                <a:solidFill>
                  <a:srgbClr val="5E5E5E"/>
                </a:solidFill>
                <a:latin typeface="Helvetica Neue"/>
                <a:sym typeface="Helvetica Neue"/>
              </a:rPr>
              <a:t> </a:t>
            </a:r>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endParaRPr lang="en-GB" sz="1200" kern="0" dirty="0">
              <a:solidFill>
                <a:srgbClr val="5E5E5E"/>
              </a:solidFill>
              <a:latin typeface="Helvetica Neue"/>
              <a:sym typeface="Helvetica Neue"/>
            </a:endParaRPr>
          </a:p>
          <a:p>
            <a:pPr algn="ctr" defTabSz="1219169" hangingPunct="0"/>
            <a:r>
              <a:rPr lang="en-GB" sz="1200" kern="0" dirty="0">
                <a:solidFill>
                  <a:srgbClr val="5E5E5E"/>
                </a:solidFill>
                <a:latin typeface="Helvetica Neue"/>
                <a:sym typeface="Helvetica Neue"/>
              </a:rPr>
              <a:t>National </a:t>
            </a:r>
            <a:r>
              <a:rPr lang="en-GB" sz="1200" kern="0" dirty="0">
                <a:solidFill>
                  <a:srgbClr val="5E5E5E"/>
                </a:solidFill>
                <a:latin typeface="Helvetica Neue"/>
                <a:sym typeface="Helvetica Neue"/>
              </a:rPr>
              <a:t>Autistic </a:t>
            </a:r>
            <a:r>
              <a:rPr lang="en-GB" sz="1200" kern="0" dirty="0">
                <a:solidFill>
                  <a:srgbClr val="5E5E5E"/>
                </a:solidFill>
                <a:latin typeface="Helvetica Neue"/>
                <a:sym typeface="Helvetica Neue"/>
              </a:rPr>
              <a:t>Society</a:t>
            </a:r>
          </a:p>
          <a:p>
            <a:pPr algn="ctr" defTabSz="1219169" hangingPunct="0"/>
            <a:r>
              <a:rPr lang="en-GB" sz="1200" kern="0" dirty="0">
                <a:solidFill>
                  <a:srgbClr val="5E5E5E"/>
                </a:solidFill>
                <a:latin typeface="Helvetica Neue"/>
                <a:sym typeface="Helvetica Neue"/>
              </a:rPr>
              <a:t> </a:t>
            </a:r>
            <a:r>
              <a:rPr lang="en-GB" sz="1200" kern="0" dirty="0">
                <a:solidFill>
                  <a:srgbClr val="5E5E5E"/>
                </a:solidFill>
                <a:latin typeface="Helvetica Neue"/>
                <a:sym typeface="Helvetica Neue"/>
                <a:hlinkClick r:id="rId6"/>
              </a:rPr>
              <a:t>https://</a:t>
            </a:r>
            <a:r>
              <a:rPr lang="en-GB" sz="1200" kern="0" dirty="0">
                <a:solidFill>
                  <a:srgbClr val="5E5E5E"/>
                </a:solidFill>
                <a:latin typeface="Helvetica Neue"/>
                <a:sym typeface="Helvetica Neue"/>
                <a:hlinkClick r:id="rId6"/>
              </a:rPr>
              <a:t>www.autism.org.uk/advice-and-guidance/stories/celebrating-pride-month-tom-moran</a:t>
            </a:r>
            <a:endParaRPr lang="en-GB" sz="1200" kern="0" dirty="0">
              <a:solidFill>
                <a:srgbClr val="5E5E5E"/>
              </a:solidFill>
              <a:latin typeface="Helvetica Neue"/>
              <a:sym typeface="Helvetica Neue"/>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151335338"/>
      </p:ext>
    </p:extLst>
  </p:cSld>
  <p:clrMapOvr>
    <a:masterClrMapping/>
  </p:clrMapOvr>
  <p:transition spd="med" advTm="14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United Pride Friends is a group service for members of the LGBTQ+ community with Autism and Learning difficulties.…"/>
          <p:cNvSpPr txBox="1">
            <a:spLocks noGrp="1"/>
          </p:cNvSpPr>
          <p:nvPr>
            <p:ph type="body" sz="half" idx="1"/>
          </p:nvPr>
        </p:nvSpPr>
        <p:spPr>
          <a:xfrm>
            <a:off x="247650" y="2365553"/>
            <a:ext cx="4985239" cy="4492448"/>
          </a:xfrm>
          <a:prstGeom prst="rect">
            <a:avLst/>
          </a:prstGeom>
        </p:spPr>
        <p:txBody>
          <a:bodyPr>
            <a:normAutofit fontScale="70000" lnSpcReduction="20000"/>
          </a:bodyPr>
          <a:lstStyle/>
          <a:p>
            <a:pPr marL="0" indent="0" defTabSz="487668">
              <a:spcBef>
                <a:spcPts val="900"/>
              </a:spcBef>
              <a:buSzTx/>
              <a:buNone/>
              <a:defRPr sz="1920">
                <a:solidFill>
                  <a:srgbClr val="EA8464"/>
                </a:solidFill>
                <a:latin typeface="Graphik Compact Bold"/>
                <a:ea typeface="Graphik Compact Bold"/>
                <a:cs typeface="Graphik Compact Bold"/>
                <a:sym typeface="Graphik Compact Bold"/>
              </a:defRPr>
            </a:pPr>
            <a:r>
              <a:rPr dirty="0">
                <a:solidFill>
                  <a:schemeClr val="accent1">
                    <a:lumMod val="50000"/>
                  </a:schemeClr>
                </a:solidFill>
              </a:rPr>
              <a:t>United Pride Friends is a group service for members of the LGBTQ+ community with Autism and Learning difficulties.</a:t>
            </a:r>
          </a:p>
          <a:p>
            <a:pPr marL="0" indent="0" defTabSz="487668">
              <a:spcBef>
                <a:spcPts val="900"/>
              </a:spcBef>
              <a:buSzTx/>
              <a:buNone/>
              <a:defRPr sz="1920"/>
            </a:pPr>
            <a:endParaRPr dirty="0"/>
          </a:p>
          <a:p>
            <a:pPr marL="0" indent="0" defTabSz="91440">
              <a:lnSpc>
                <a:spcPct val="100000"/>
              </a:lnSpc>
              <a:spcBef>
                <a:spcPts val="0"/>
              </a:spcBef>
              <a:buSzTx/>
              <a:buNone/>
              <a:defRPr sz="1920" b="1">
                <a:solidFill>
                  <a:srgbClr val="0433FF"/>
                </a:solidFill>
              </a:defRPr>
            </a:pPr>
            <a:r>
              <a:rPr dirty="0"/>
              <a:t>Our goal as Autistic people with learning difficulties to be </a:t>
            </a:r>
            <a:r>
              <a:rPr dirty="0" smtClean="0"/>
              <a:t>recognized </a:t>
            </a:r>
            <a:r>
              <a:rPr dirty="0"/>
              <a:t>by society, understand what are needs are but see us in the same way as other citizens.</a:t>
            </a:r>
          </a:p>
          <a:p>
            <a:pPr marL="0" indent="0" defTabSz="91440">
              <a:lnSpc>
                <a:spcPct val="100000"/>
              </a:lnSpc>
              <a:spcBef>
                <a:spcPts val="0"/>
              </a:spcBef>
              <a:buSzTx/>
              <a:buNone/>
              <a:defRPr sz="1920">
                <a:solidFill>
                  <a:srgbClr val="3F3F3F"/>
                </a:solidFill>
              </a:defRPr>
            </a:pPr>
            <a:endParaRPr dirty="0"/>
          </a:p>
          <a:p>
            <a:pPr marL="0" indent="0" defTabSz="91440">
              <a:lnSpc>
                <a:spcPct val="100000"/>
              </a:lnSpc>
              <a:spcBef>
                <a:spcPts val="0"/>
              </a:spcBef>
              <a:buSzTx/>
              <a:buNone/>
              <a:defRPr sz="1920" b="1">
                <a:solidFill>
                  <a:srgbClr val="FF2F92"/>
                </a:solidFill>
              </a:defRPr>
            </a:pPr>
            <a:r>
              <a:rPr dirty="0"/>
              <a:t>We want to show the world that our community can have and hold down </a:t>
            </a:r>
            <a:r>
              <a:rPr dirty="0" smtClean="0"/>
              <a:t>friendships and </a:t>
            </a:r>
            <a:r>
              <a:rPr dirty="0"/>
              <a:t>relationships without discrimination and </a:t>
            </a:r>
            <a:r>
              <a:rPr dirty="0" smtClean="0"/>
              <a:t>stereotypical </a:t>
            </a:r>
            <a:r>
              <a:rPr dirty="0"/>
              <a:t>views. We want people to </a:t>
            </a:r>
            <a:r>
              <a:rPr dirty="0" smtClean="0"/>
              <a:t>recognize </a:t>
            </a:r>
            <a:r>
              <a:rPr dirty="0"/>
              <a:t>our </a:t>
            </a:r>
            <a:r>
              <a:rPr dirty="0" smtClean="0"/>
              <a:t>n</a:t>
            </a:r>
            <a:r>
              <a:rPr lang="en-GB" dirty="0" smtClean="0"/>
              <a:t>euro</a:t>
            </a:r>
            <a:r>
              <a:rPr dirty="0" smtClean="0"/>
              <a:t>diverse </a:t>
            </a:r>
            <a:r>
              <a:rPr dirty="0"/>
              <a:t>world as well as out </a:t>
            </a:r>
            <a:r>
              <a:rPr dirty="0" smtClean="0"/>
              <a:t>LGBT</a:t>
            </a:r>
            <a:r>
              <a:rPr lang="en-GB" dirty="0" smtClean="0"/>
              <a:t>Q</a:t>
            </a:r>
            <a:r>
              <a:rPr dirty="0" smtClean="0"/>
              <a:t>+ </a:t>
            </a:r>
            <a:r>
              <a:rPr dirty="0"/>
              <a:t>world as both are equally important to us. </a:t>
            </a:r>
          </a:p>
          <a:p>
            <a:pPr marL="0" indent="0" defTabSz="91440">
              <a:lnSpc>
                <a:spcPct val="100000"/>
              </a:lnSpc>
              <a:spcBef>
                <a:spcPts val="0"/>
              </a:spcBef>
              <a:buSzTx/>
              <a:buNone/>
              <a:defRPr sz="1920">
                <a:solidFill>
                  <a:srgbClr val="3F3F3F"/>
                </a:solidFill>
              </a:defRPr>
            </a:pPr>
            <a:endParaRPr dirty="0"/>
          </a:p>
          <a:p>
            <a:pPr marL="0" indent="0" defTabSz="91440">
              <a:lnSpc>
                <a:spcPct val="100000"/>
              </a:lnSpc>
              <a:spcBef>
                <a:spcPts val="0"/>
              </a:spcBef>
              <a:buSzTx/>
              <a:buNone/>
              <a:defRPr sz="1920" b="1">
                <a:solidFill>
                  <a:srgbClr val="008F00"/>
                </a:solidFill>
              </a:defRPr>
            </a:pPr>
            <a:r>
              <a:rPr sz="1600" dirty="0">
                <a:solidFill>
                  <a:schemeClr val="accent3">
                    <a:lumMod val="50000"/>
                  </a:schemeClr>
                </a:solidFill>
              </a:rPr>
              <a:t>Thank you so much to the LGBT</a:t>
            </a:r>
            <a:r>
              <a:rPr sz="1600" dirty="0">
                <a:solidFill>
                  <a:schemeClr val="accent3">
                    <a:lumMod val="50000"/>
                  </a:schemeClr>
                </a:solidFill>
              </a:rPr>
              <a:t>+</a:t>
            </a:r>
            <a:r>
              <a:rPr lang="en-GB" sz="1600" dirty="0">
                <a:solidFill>
                  <a:schemeClr val="accent3">
                    <a:lumMod val="50000"/>
                  </a:schemeClr>
                </a:solidFill>
              </a:rPr>
              <a:t> </a:t>
            </a:r>
            <a:r>
              <a:rPr sz="1600" dirty="0">
                <a:solidFill>
                  <a:schemeClr val="accent3">
                    <a:lumMod val="50000"/>
                  </a:schemeClr>
                </a:solidFill>
              </a:rPr>
              <a:t>Consortium </a:t>
            </a:r>
            <a:r>
              <a:rPr sz="1600" dirty="0">
                <a:solidFill>
                  <a:schemeClr val="accent3">
                    <a:lumMod val="50000"/>
                  </a:schemeClr>
                </a:solidFill>
              </a:rPr>
              <a:t>and the Lottery Community fund </a:t>
            </a:r>
            <a:r>
              <a:rPr sz="1600" dirty="0">
                <a:solidFill>
                  <a:schemeClr val="accent3">
                    <a:lumMod val="50000"/>
                  </a:schemeClr>
                </a:solidFill>
              </a:rPr>
              <a:t>for</a:t>
            </a:r>
            <a:endParaRPr lang="en-GB" sz="1600" dirty="0">
              <a:solidFill>
                <a:schemeClr val="accent3">
                  <a:lumMod val="50000"/>
                </a:schemeClr>
              </a:solidFill>
            </a:endParaRPr>
          </a:p>
          <a:p>
            <a:pPr marL="0" indent="0" defTabSz="91440">
              <a:lnSpc>
                <a:spcPct val="100000"/>
              </a:lnSpc>
              <a:spcBef>
                <a:spcPts val="0"/>
              </a:spcBef>
              <a:buSzTx/>
              <a:buNone/>
              <a:defRPr sz="1920" b="1">
                <a:solidFill>
                  <a:srgbClr val="008F00"/>
                </a:solidFill>
              </a:defRPr>
            </a:pPr>
            <a:r>
              <a:rPr sz="1600" dirty="0">
                <a:solidFill>
                  <a:schemeClr val="accent3">
                    <a:lumMod val="50000"/>
                  </a:schemeClr>
                </a:solidFill>
              </a:rPr>
              <a:t>helping </a:t>
            </a:r>
            <a:r>
              <a:rPr sz="1600" dirty="0">
                <a:solidFill>
                  <a:schemeClr val="accent3">
                    <a:lumMod val="50000"/>
                  </a:schemeClr>
                </a:solidFill>
              </a:rPr>
              <a:t>us in our important aims </a:t>
            </a:r>
            <a:endParaRPr lang="en-GB" sz="1600" dirty="0">
              <a:solidFill>
                <a:schemeClr val="accent3">
                  <a:lumMod val="50000"/>
                </a:schemeClr>
              </a:solidFill>
            </a:endParaRPr>
          </a:p>
          <a:p>
            <a:pPr marL="0" indent="0" defTabSz="91440">
              <a:lnSpc>
                <a:spcPct val="100000"/>
              </a:lnSpc>
              <a:spcBef>
                <a:spcPts val="0"/>
              </a:spcBef>
              <a:buSzTx/>
              <a:buNone/>
              <a:defRPr sz="1920" b="1">
                <a:solidFill>
                  <a:srgbClr val="008F00"/>
                </a:solidFill>
              </a:defRPr>
            </a:pPr>
            <a:endParaRPr lang="en-GB" sz="1600" dirty="0">
              <a:solidFill>
                <a:schemeClr val="accent3">
                  <a:lumMod val="50000"/>
                </a:schemeClr>
              </a:solidFill>
            </a:endParaRPr>
          </a:p>
          <a:p>
            <a:pPr marL="0" indent="0" defTabSz="91440">
              <a:lnSpc>
                <a:spcPct val="100000"/>
              </a:lnSpc>
              <a:spcBef>
                <a:spcPts val="0"/>
              </a:spcBef>
              <a:buSzTx/>
              <a:buNone/>
              <a:defRPr sz="1920" b="1">
                <a:solidFill>
                  <a:srgbClr val="008F00"/>
                </a:solidFill>
              </a:defRPr>
            </a:pPr>
            <a:r>
              <a:rPr lang="en-GB" sz="1600" dirty="0">
                <a:solidFill>
                  <a:schemeClr val="accent3">
                    <a:lumMod val="50000"/>
                  </a:schemeClr>
                </a:solidFill>
              </a:rPr>
              <a:t>To expand our membership and community presence</a:t>
            </a:r>
          </a:p>
          <a:p>
            <a:pPr marL="0" indent="0" defTabSz="91440">
              <a:lnSpc>
                <a:spcPct val="100000"/>
              </a:lnSpc>
              <a:spcBef>
                <a:spcPts val="0"/>
              </a:spcBef>
              <a:buSzTx/>
              <a:buNone/>
              <a:defRPr sz="1920" b="1">
                <a:solidFill>
                  <a:srgbClr val="008F00"/>
                </a:solidFill>
              </a:defRPr>
            </a:pPr>
            <a:endParaRPr lang="en-GB" sz="1600" dirty="0">
              <a:solidFill>
                <a:schemeClr val="accent3">
                  <a:lumMod val="50000"/>
                </a:schemeClr>
              </a:solidFill>
            </a:endParaRPr>
          </a:p>
          <a:p>
            <a:pPr marL="0" indent="0" defTabSz="91440">
              <a:lnSpc>
                <a:spcPct val="100000"/>
              </a:lnSpc>
              <a:spcBef>
                <a:spcPts val="0"/>
              </a:spcBef>
              <a:buSzTx/>
              <a:buNone/>
              <a:defRPr sz="1920" b="1">
                <a:solidFill>
                  <a:srgbClr val="008F00"/>
                </a:solidFill>
              </a:defRPr>
            </a:pPr>
            <a:r>
              <a:rPr lang="en-GB" sz="1600" dirty="0">
                <a:solidFill>
                  <a:schemeClr val="accent3">
                    <a:lumMod val="50000"/>
                  </a:schemeClr>
                </a:solidFill>
              </a:rPr>
              <a:t>To employ a part time worker to assist us</a:t>
            </a:r>
          </a:p>
          <a:p>
            <a:pPr marL="0" indent="0" defTabSz="91440">
              <a:lnSpc>
                <a:spcPct val="100000"/>
              </a:lnSpc>
              <a:spcBef>
                <a:spcPts val="0"/>
              </a:spcBef>
              <a:buSzTx/>
              <a:buNone/>
              <a:defRPr sz="1920" b="1">
                <a:solidFill>
                  <a:srgbClr val="008F00"/>
                </a:solidFill>
              </a:defRPr>
            </a:pPr>
            <a:r>
              <a:rPr lang="en-GB" sz="1600" dirty="0">
                <a:solidFill>
                  <a:schemeClr val="accent3">
                    <a:lumMod val="50000"/>
                  </a:schemeClr>
                </a:solidFill>
              </a:rPr>
              <a:t> </a:t>
            </a:r>
          </a:p>
          <a:p>
            <a:pPr marL="0" indent="0" defTabSz="91440">
              <a:lnSpc>
                <a:spcPct val="100000"/>
              </a:lnSpc>
              <a:spcBef>
                <a:spcPts val="0"/>
              </a:spcBef>
              <a:buSzTx/>
              <a:buNone/>
              <a:defRPr sz="1920" b="1">
                <a:solidFill>
                  <a:srgbClr val="008F00"/>
                </a:solidFill>
              </a:defRPr>
            </a:pPr>
            <a:r>
              <a:rPr lang="en-GB" sz="1600" dirty="0">
                <a:solidFill>
                  <a:schemeClr val="accent3">
                    <a:lumMod val="50000"/>
                  </a:schemeClr>
                </a:solidFill>
              </a:rPr>
              <a:t>To participate in meaningful research</a:t>
            </a:r>
          </a:p>
          <a:p>
            <a:pPr marL="0" indent="0" defTabSz="91440">
              <a:lnSpc>
                <a:spcPct val="100000"/>
              </a:lnSpc>
              <a:spcBef>
                <a:spcPts val="0"/>
              </a:spcBef>
              <a:buSzTx/>
              <a:buNone/>
              <a:defRPr sz="1920" b="1">
                <a:solidFill>
                  <a:srgbClr val="008F00"/>
                </a:solidFill>
              </a:defRPr>
            </a:pPr>
            <a:endParaRPr lang="en-GB" sz="1600" dirty="0">
              <a:solidFill>
                <a:schemeClr val="accent3">
                  <a:lumMod val="50000"/>
                </a:schemeClr>
              </a:solidFill>
            </a:endParaRPr>
          </a:p>
          <a:p>
            <a:pPr marL="0" indent="0" defTabSz="91440">
              <a:lnSpc>
                <a:spcPct val="100000"/>
              </a:lnSpc>
              <a:spcBef>
                <a:spcPts val="0"/>
              </a:spcBef>
              <a:buSzTx/>
              <a:buNone/>
              <a:defRPr sz="1920" b="1">
                <a:solidFill>
                  <a:srgbClr val="008F00"/>
                </a:solidFill>
              </a:defRPr>
            </a:pPr>
            <a:r>
              <a:rPr lang="en-GB" sz="1600" dirty="0">
                <a:solidFill>
                  <a:schemeClr val="accent3">
                    <a:lumMod val="50000"/>
                  </a:schemeClr>
                </a:solidFill>
              </a:rPr>
              <a:t>To have fun and get everyone meeting outside </a:t>
            </a:r>
            <a:r>
              <a:rPr lang="en-GB" sz="1600" dirty="0">
                <a:solidFill>
                  <a:schemeClr val="accent3">
                    <a:lumMod val="50000"/>
                  </a:schemeClr>
                </a:solidFill>
              </a:rPr>
              <a:t>again</a:t>
            </a:r>
          </a:p>
          <a:p>
            <a:pPr marL="0" indent="0" defTabSz="91440">
              <a:lnSpc>
                <a:spcPct val="100000"/>
              </a:lnSpc>
              <a:spcBef>
                <a:spcPts val="0"/>
              </a:spcBef>
              <a:buSzTx/>
              <a:buNone/>
              <a:defRPr sz="600" b="1">
                <a:solidFill>
                  <a:srgbClr val="DBDBDB"/>
                </a:solidFill>
                <a:uFill>
                  <a:solidFill>
                    <a:srgbClr val="00305B"/>
                  </a:solidFill>
                </a:uFill>
                <a:latin typeface="Helvetica"/>
                <a:ea typeface="Helvetica"/>
                <a:cs typeface="Helvetica"/>
                <a:sym typeface="Helvetica"/>
              </a:defRPr>
            </a:pPr>
            <a:endParaRPr dirty="0"/>
          </a:p>
          <a:p>
            <a:pPr marL="0" indent="0" defTabSz="91440">
              <a:lnSpc>
                <a:spcPct val="100000"/>
              </a:lnSpc>
              <a:spcBef>
                <a:spcPts val="0"/>
              </a:spcBef>
              <a:buSzTx/>
              <a:buNone/>
              <a:defRPr sz="600" b="1">
                <a:solidFill>
                  <a:srgbClr val="DBDBDB"/>
                </a:solidFill>
                <a:uFill>
                  <a:solidFill>
                    <a:srgbClr val="00305B"/>
                  </a:solidFill>
                </a:uFill>
                <a:latin typeface="Helvetica"/>
                <a:ea typeface="Helvetica"/>
                <a:cs typeface="Helvetica"/>
                <a:sym typeface="Helvetica"/>
              </a:defRPr>
            </a:pPr>
            <a:endParaRPr dirty="0"/>
          </a:p>
          <a:p>
            <a:pPr marL="0" indent="0" defTabSz="91440">
              <a:lnSpc>
                <a:spcPct val="100000"/>
              </a:lnSpc>
              <a:spcBef>
                <a:spcPts val="0"/>
              </a:spcBef>
              <a:buSzTx/>
              <a:buNone/>
              <a:defRPr sz="600" b="1">
                <a:solidFill>
                  <a:srgbClr val="DBDBDB"/>
                </a:solidFill>
                <a:uFill>
                  <a:solidFill>
                    <a:srgbClr val="00305B"/>
                  </a:solidFill>
                </a:uFill>
                <a:latin typeface="Helvetica"/>
                <a:ea typeface="Helvetica"/>
                <a:cs typeface="Helvetica"/>
                <a:sym typeface="Helvetica"/>
              </a:defRPr>
            </a:pPr>
            <a:endParaRPr dirty="0"/>
          </a:p>
          <a:p>
            <a:pPr marL="0" indent="0" defTabSz="91440">
              <a:lnSpc>
                <a:spcPct val="100000"/>
              </a:lnSpc>
              <a:spcBef>
                <a:spcPts val="0"/>
              </a:spcBef>
              <a:buSzTx/>
              <a:buNone/>
              <a:defRPr sz="1120" b="1">
                <a:solidFill>
                  <a:srgbClr val="24456B"/>
                </a:solidFill>
                <a:uFill>
                  <a:solidFill>
                    <a:srgbClr val="00305B"/>
                  </a:solidFill>
                </a:uFill>
                <a:latin typeface="Helvetica"/>
                <a:ea typeface="Helvetica"/>
                <a:cs typeface="Helvetica"/>
                <a:sym typeface="Helvetica"/>
              </a:defRPr>
            </a:pPr>
            <a:r>
              <a:rPr dirty="0"/>
              <a:t>Funded by Equity </a:t>
            </a:r>
            <a:r>
              <a:rPr dirty="0" smtClean="0"/>
              <a:t>Fund</a:t>
            </a:r>
            <a:endParaRPr sz="850" dirty="0"/>
          </a:p>
          <a:p>
            <a:pPr marL="0" indent="0" defTabSz="91440">
              <a:lnSpc>
                <a:spcPct val="100000"/>
              </a:lnSpc>
              <a:spcBef>
                <a:spcPts val="0"/>
              </a:spcBef>
              <a:buSzTx/>
              <a:buNone/>
              <a:defRPr sz="960" b="1" u="sng">
                <a:solidFill>
                  <a:srgbClr val="00305B"/>
                </a:solidFill>
                <a:uFill>
                  <a:solidFill>
                    <a:srgbClr val="00305B"/>
                  </a:solidFill>
                </a:uFill>
                <a:latin typeface="Helvetica"/>
                <a:ea typeface="Helvetica"/>
                <a:cs typeface="Helvetica"/>
                <a:sym typeface="Helvetica"/>
              </a:defRPr>
            </a:pPr>
            <a:r>
              <a:rPr sz="850" dirty="0"/>
              <a:t>Contact us </a:t>
            </a:r>
            <a:endParaRPr sz="850" dirty="0">
              <a:solidFill>
                <a:srgbClr val="DBDBDB"/>
              </a:solidFill>
            </a:endParaRPr>
          </a:p>
          <a:p>
            <a:pPr marL="0" indent="0" defTabSz="91440">
              <a:lnSpc>
                <a:spcPct val="100000"/>
              </a:lnSpc>
              <a:spcBef>
                <a:spcPts val="0"/>
              </a:spcBef>
              <a:buSzTx/>
              <a:buNone/>
              <a:defRPr sz="960" b="1">
                <a:solidFill>
                  <a:srgbClr val="DBDBDB"/>
                </a:solidFill>
                <a:uFill>
                  <a:solidFill>
                    <a:srgbClr val="00305B"/>
                  </a:solidFill>
                </a:uFill>
                <a:latin typeface="Helvetica"/>
                <a:ea typeface="Helvetica"/>
                <a:cs typeface="Helvetica"/>
                <a:sym typeface="Helvetica"/>
              </a:defRPr>
            </a:pPr>
            <a:endParaRPr sz="850" dirty="0">
              <a:solidFill>
                <a:srgbClr val="DBDBDB"/>
              </a:solidFill>
            </a:endParaRPr>
          </a:p>
          <a:p>
            <a:pPr marL="0" indent="0" defTabSz="91440">
              <a:lnSpc>
                <a:spcPct val="100000"/>
              </a:lnSpc>
              <a:spcBef>
                <a:spcPts val="0"/>
              </a:spcBef>
              <a:buSzTx/>
              <a:buNone/>
              <a:defRPr sz="960" b="1">
                <a:solidFill>
                  <a:srgbClr val="00305B"/>
                </a:solidFill>
                <a:uFill>
                  <a:solidFill>
                    <a:srgbClr val="00305B"/>
                  </a:solidFill>
                </a:uFill>
                <a:latin typeface="Helvetica"/>
                <a:ea typeface="Helvetica"/>
                <a:cs typeface="Helvetica"/>
                <a:sym typeface="Helvetica"/>
              </a:defRPr>
            </a:pPr>
            <a:r>
              <a:rPr sz="850" u="sng" dirty="0">
                <a:hlinkClick r:id="rId4"/>
              </a:rPr>
              <a:t>unitedpridegm@gmail.com</a:t>
            </a:r>
            <a:endParaRPr sz="850" dirty="0">
              <a:solidFill>
                <a:srgbClr val="DBDBDB"/>
              </a:solidFill>
            </a:endParaRPr>
          </a:p>
          <a:p>
            <a:pPr marL="0" indent="0" defTabSz="91440">
              <a:lnSpc>
                <a:spcPct val="100000"/>
              </a:lnSpc>
              <a:spcBef>
                <a:spcPts val="0"/>
              </a:spcBef>
              <a:buSzTx/>
              <a:buNone/>
              <a:defRPr sz="960" b="1">
                <a:solidFill>
                  <a:srgbClr val="00305B"/>
                </a:solidFill>
                <a:uFill>
                  <a:solidFill>
                    <a:srgbClr val="00305B"/>
                  </a:solidFill>
                </a:uFill>
                <a:latin typeface="Helvetica"/>
                <a:ea typeface="Helvetica"/>
                <a:cs typeface="Helvetica"/>
                <a:sym typeface="Helvetica"/>
              </a:defRPr>
            </a:pPr>
            <a:r>
              <a:rPr sz="850" dirty="0" err="1"/>
              <a:t>Facebook@unitedpridefriends</a:t>
            </a:r>
            <a:endParaRPr sz="850" dirty="0"/>
          </a:p>
        </p:txBody>
      </p:sp>
      <p:pic>
        <p:nvPicPr>
          <p:cNvPr id="156" name="Locked logo - In partnership with.png" descr="Locked logo - In partnership with.png"/>
          <p:cNvPicPr>
            <a:picLocks noChangeAspect="1"/>
          </p:cNvPicPr>
          <p:nvPr/>
        </p:nvPicPr>
        <p:blipFill>
          <a:blip r:embed="rId5"/>
          <a:stretch>
            <a:fillRect/>
          </a:stretch>
        </p:blipFill>
        <p:spPr>
          <a:xfrm>
            <a:off x="247650" y="701852"/>
            <a:ext cx="4394200" cy="1663701"/>
          </a:xfrm>
          <a:prstGeom prst="rect">
            <a:avLst/>
          </a:prstGeom>
          <a:ln w="12700">
            <a:miter lim="400000"/>
          </a:ln>
        </p:spPr>
      </p:pic>
      <p:sp>
        <p:nvSpPr>
          <p:cNvPr id="158" name="Who are we?"/>
          <p:cNvSpPr txBox="1">
            <a:spLocks noGrp="1"/>
          </p:cNvSpPr>
          <p:nvPr>
            <p:ph type="title"/>
          </p:nvPr>
        </p:nvSpPr>
        <p:spPr>
          <a:xfrm>
            <a:off x="247650" y="165100"/>
            <a:ext cx="4889500" cy="717550"/>
          </a:xfrm>
          <a:prstGeom prst="rect">
            <a:avLst/>
          </a:prstGeom>
        </p:spPr>
        <p:txBody>
          <a:bodyPr/>
          <a:lstStyle/>
          <a:p>
            <a:r>
              <a:t>Who are we?</a:t>
            </a:r>
          </a:p>
        </p:txBody>
      </p:sp>
      <p:sp>
        <p:nvSpPr>
          <p:cNvPr id="159" name="Text"/>
          <p:cNvSpPr txBox="1"/>
          <p:nvPr/>
        </p:nvSpPr>
        <p:spPr>
          <a:xfrm>
            <a:off x="6362420" y="778097"/>
            <a:ext cx="51361" cy="235962"/>
          </a:xfrm>
          <a:prstGeom prst="rect">
            <a:avLst/>
          </a:prstGeom>
          <a:ln w="12700">
            <a:miter lim="400000"/>
          </a:ln>
        </p:spPr>
        <p:txBody>
          <a:bodyPr wrap="none" lIns="25400" tIns="25400" rIns="25400" bIns="25400" anchor="ctr">
            <a:spAutoFit/>
          </a:bodyPr>
          <a:lstStyle/>
          <a:p>
            <a:pPr algn="ctr" defTabSz="1219169" hangingPunct="0"/>
            <a:endParaRPr sz="1200" kern="0">
              <a:solidFill>
                <a:srgbClr val="5E5E5E"/>
              </a:solidFill>
              <a:latin typeface="Helvetica Neue"/>
              <a:sym typeface="Helvetica Neue"/>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904" t="27712" r="8787" b="18815"/>
          <a:stretch/>
        </p:blipFill>
        <p:spPr>
          <a:xfrm>
            <a:off x="6556350" y="701852"/>
            <a:ext cx="4397022" cy="282233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25250"/>
          <a:stretch/>
        </p:blipFill>
        <p:spPr>
          <a:xfrm>
            <a:off x="6556350" y="4242816"/>
            <a:ext cx="1828800" cy="1822704"/>
          </a:xfrm>
          <a:prstGeom prst="rect">
            <a:avLst/>
          </a:prstGeom>
        </p:spPr>
      </p:pic>
      <p:sp>
        <p:nvSpPr>
          <p:cNvPr id="2" name="TextBox 1"/>
          <p:cNvSpPr txBox="1"/>
          <p:nvPr/>
        </p:nvSpPr>
        <p:spPr>
          <a:xfrm>
            <a:off x="8522216" y="4216796"/>
            <a:ext cx="3417602"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GB" sz="1600" b="1" kern="0" dirty="0">
                <a:solidFill>
                  <a:srgbClr val="5E5E5E"/>
                </a:solidFill>
                <a:latin typeface="Helvetica Neue"/>
                <a:sym typeface="Helvetica Neue"/>
              </a:rPr>
              <a:t>Michael Chick. Chairperson </a:t>
            </a:r>
          </a:p>
          <a:p>
            <a:pPr algn="ctr" defTabSz="1219169" hangingPunct="0"/>
            <a:r>
              <a:rPr lang="en-GB" sz="1600" b="1" kern="0" dirty="0">
                <a:solidFill>
                  <a:srgbClr val="5E5E5E"/>
                </a:solidFill>
                <a:latin typeface="Helvetica Neue"/>
                <a:sym typeface="Helvetica Neue"/>
              </a:rPr>
              <a:t>and</a:t>
            </a:r>
          </a:p>
          <a:p>
            <a:pPr algn="ctr" defTabSz="1219169" hangingPunct="0"/>
            <a:r>
              <a:rPr lang="en-GB" sz="1600" b="1" kern="0" dirty="0">
                <a:solidFill>
                  <a:srgbClr val="5E5E5E"/>
                </a:solidFill>
                <a:latin typeface="Helvetica Neue"/>
                <a:sym typeface="Helvetica Neue"/>
              </a:rPr>
              <a:t> co fonder of United Pride Friends </a:t>
            </a:r>
            <a:endParaRPr lang="en-GB" sz="1600" b="1" kern="0" dirty="0">
              <a:solidFill>
                <a:srgbClr val="5E5E5E"/>
              </a:solidFill>
              <a:latin typeface="Helvetica Neue"/>
              <a:sym typeface="Helvetica Neue"/>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932360172"/>
      </p:ext>
    </p:extLst>
  </p:cSld>
  <p:clrMapOvr>
    <a:masterClrMapping/>
  </p:clrMapOvr>
  <p:transition spd="med" advTm="102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United Pride know themselves as an LGBT+ group of people what it is like to be different.…"/>
          <p:cNvSpPr txBox="1"/>
          <p:nvPr/>
        </p:nvSpPr>
        <p:spPr>
          <a:xfrm>
            <a:off x="295796" y="241839"/>
            <a:ext cx="11474447" cy="1867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defTabSz="228600" hangingPunct="0">
              <a:defRPr sz="1600">
                <a:solidFill>
                  <a:srgbClr val="3F3F3F"/>
                </a:solidFill>
                <a:latin typeface="Helvetica"/>
                <a:ea typeface="Helvetica"/>
                <a:cs typeface="Helvetica"/>
                <a:sym typeface="Helvetica"/>
              </a:defRPr>
            </a:pPr>
            <a:r>
              <a:rPr sz="2200" b="1" kern="0" dirty="0">
                <a:solidFill>
                  <a:srgbClr val="3F3F3F"/>
                </a:solidFill>
                <a:latin typeface="Helvetica"/>
                <a:cs typeface="Helvetica"/>
                <a:sym typeface="Helvetica"/>
              </a:rPr>
              <a:t>United Pride </a:t>
            </a:r>
            <a:r>
              <a:rPr sz="2200" b="1" kern="0" dirty="0">
                <a:solidFill>
                  <a:srgbClr val="3F3F3F"/>
                </a:solidFill>
                <a:latin typeface="Helvetica"/>
                <a:cs typeface="Helvetica"/>
                <a:sym typeface="Helvetica"/>
              </a:rPr>
              <a:t>know </a:t>
            </a:r>
            <a:r>
              <a:rPr sz="2200" b="1" kern="0" dirty="0">
                <a:solidFill>
                  <a:srgbClr val="3F3F3F"/>
                </a:solidFill>
                <a:latin typeface="Helvetica"/>
                <a:cs typeface="Helvetica"/>
                <a:sym typeface="Helvetica"/>
              </a:rPr>
              <a:t>themselves </a:t>
            </a:r>
            <a:r>
              <a:rPr lang="en-GB" sz="2200" b="1" kern="0" dirty="0">
                <a:solidFill>
                  <a:srgbClr val="3F3F3F"/>
                </a:solidFill>
                <a:latin typeface="Helvetica"/>
                <a:cs typeface="Helvetica"/>
                <a:sym typeface="Helvetica"/>
              </a:rPr>
              <a:t>that </a:t>
            </a:r>
            <a:r>
              <a:rPr sz="2200" b="1" kern="0" dirty="0">
                <a:solidFill>
                  <a:srgbClr val="3F3F3F"/>
                </a:solidFill>
                <a:latin typeface="Helvetica"/>
                <a:cs typeface="Helvetica"/>
                <a:sym typeface="Helvetica"/>
              </a:rPr>
              <a:t>as an </a:t>
            </a:r>
            <a:r>
              <a:rPr sz="2200" b="1" kern="0" dirty="0">
                <a:solidFill>
                  <a:srgbClr val="3F3F3F"/>
                </a:solidFill>
                <a:latin typeface="Helvetica"/>
                <a:cs typeface="Helvetica"/>
                <a:sym typeface="Helvetica"/>
              </a:rPr>
              <a:t>LGBT</a:t>
            </a:r>
            <a:r>
              <a:rPr lang="en-GB" sz="2200" b="1" kern="0" dirty="0">
                <a:solidFill>
                  <a:srgbClr val="3F3F3F"/>
                </a:solidFill>
                <a:latin typeface="Helvetica"/>
                <a:cs typeface="Helvetica"/>
                <a:sym typeface="Helvetica"/>
              </a:rPr>
              <a:t>Q</a:t>
            </a:r>
            <a:r>
              <a:rPr sz="2200" b="1" kern="0" dirty="0">
                <a:solidFill>
                  <a:srgbClr val="3F3F3F"/>
                </a:solidFill>
                <a:latin typeface="Helvetica"/>
                <a:cs typeface="Helvetica"/>
                <a:sym typeface="Helvetica"/>
              </a:rPr>
              <a:t>+ </a:t>
            </a:r>
            <a:r>
              <a:rPr sz="2200" b="1" kern="0" dirty="0">
                <a:solidFill>
                  <a:srgbClr val="3F3F3F"/>
                </a:solidFill>
                <a:latin typeface="Helvetica"/>
                <a:cs typeface="Helvetica"/>
                <a:sym typeface="Helvetica"/>
              </a:rPr>
              <a:t>group of people what it is like to be different. </a:t>
            </a:r>
          </a:p>
          <a:p>
            <a:pPr defTabSz="228600" hangingPunct="0">
              <a:defRPr sz="1600">
                <a:solidFill>
                  <a:srgbClr val="3F3F3F"/>
                </a:solidFill>
                <a:latin typeface="Helvetica"/>
                <a:ea typeface="Helvetica"/>
                <a:cs typeface="Helvetica"/>
                <a:sym typeface="Helvetica"/>
              </a:defRPr>
            </a:pPr>
            <a:endParaRPr sz="2200" b="1" kern="0" dirty="0">
              <a:solidFill>
                <a:srgbClr val="3F3F3F"/>
              </a:solidFill>
              <a:latin typeface="Helvetica"/>
              <a:cs typeface="Helvetica"/>
              <a:sym typeface="Helvetica"/>
            </a:endParaRPr>
          </a:p>
          <a:p>
            <a:pPr defTabSz="228600" hangingPunct="0">
              <a:defRPr sz="1600">
                <a:solidFill>
                  <a:srgbClr val="3F3F3F"/>
                </a:solidFill>
                <a:latin typeface="Helvetica"/>
                <a:ea typeface="Helvetica"/>
                <a:cs typeface="Helvetica"/>
                <a:sym typeface="Helvetica"/>
              </a:defRPr>
            </a:pPr>
            <a:r>
              <a:rPr sz="2200" b="1" kern="0" dirty="0">
                <a:solidFill>
                  <a:srgbClr val="3F3F3F"/>
                </a:solidFill>
                <a:latin typeface="Helvetica"/>
                <a:cs typeface="Helvetica"/>
                <a:sym typeface="Helvetica"/>
              </a:rPr>
              <a:t>Being Autistic as well and struggling sometimes to understand things that are not written in an easy </a:t>
            </a:r>
            <a:r>
              <a:rPr sz="2200" b="1" kern="0" dirty="0">
                <a:solidFill>
                  <a:srgbClr val="3F3F3F"/>
                </a:solidFill>
                <a:latin typeface="Helvetica"/>
                <a:cs typeface="Helvetica"/>
                <a:sym typeface="Helvetica"/>
              </a:rPr>
              <a:t>way</a:t>
            </a:r>
            <a:r>
              <a:rPr lang="en-GB" sz="2200" b="1" kern="0" dirty="0">
                <a:solidFill>
                  <a:srgbClr val="3F3F3F"/>
                </a:solidFill>
                <a:latin typeface="Helvetica"/>
                <a:cs typeface="Helvetica"/>
                <a:sym typeface="Helvetica"/>
              </a:rPr>
              <a:t>, </a:t>
            </a:r>
            <a:r>
              <a:rPr sz="2200" b="1" kern="0" dirty="0">
                <a:solidFill>
                  <a:srgbClr val="3F3F3F"/>
                </a:solidFill>
                <a:latin typeface="Helvetica"/>
                <a:cs typeface="Helvetica"/>
                <a:sym typeface="Helvetica"/>
              </a:rPr>
              <a:t>United </a:t>
            </a:r>
            <a:r>
              <a:rPr sz="2200" b="1" kern="0" dirty="0">
                <a:solidFill>
                  <a:srgbClr val="3F3F3F"/>
                </a:solidFill>
                <a:latin typeface="Helvetica"/>
                <a:cs typeface="Helvetica"/>
                <a:sym typeface="Helvetica"/>
              </a:rPr>
              <a:t>Pride </a:t>
            </a:r>
            <a:r>
              <a:rPr lang="en-GB" sz="2200" b="1" kern="0" dirty="0">
                <a:solidFill>
                  <a:srgbClr val="3F3F3F"/>
                </a:solidFill>
                <a:latin typeface="Helvetica"/>
                <a:cs typeface="Helvetica"/>
                <a:sym typeface="Helvetica"/>
              </a:rPr>
              <a:t>k</a:t>
            </a:r>
            <a:r>
              <a:rPr sz="2200" b="1" kern="0" dirty="0">
                <a:solidFill>
                  <a:srgbClr val="3F3F3F"/>
                </a:solidFill>
                <a:latin typeface="Helvetica"/>
                <a:cs typeface="Helvetica"/>
                <a:sym typeface="Helvetica"/>
              </a:rPr>
              <a:t>now</a:t>
            </a:r>
            <a:r>
              <a:rPr lang="en-GB" sz="2200" b="1" kern="0" dirty="0">
                <a:solidFill>
                  <a:srgbClr val="3F3F3F"/>
                </a:solidFill>
                <a:latin typeface="Helvetica"/>
                <a:cs typeface="Helvetica"/>
                <a:sym typeface="Helvetica"/>
              </a:rPr>
              <a:t>s</a:t>
            </a:r>
            <a:r>
              <a:rPr sz="2200" b="1" kern="0" dirty="0">
                <a:solidFill>
                  <a:srgbClr val="3F3F3F"/>
                </a:solidFill>
                <a:latin typeface="Helvetica"/>
                <a:cs typeface="Helvetica"/>
                <a:sym typeface="Helvetica"/>
              </a:rPr>
              <a:t> </a:t>
            </a:r>
            <a:r>
              <a:rPr sz="2200" b="1" kern="0" dirty="0">
                <a:solidFill>
                  <a:srgbClr val="3F3F3F"/>
                </a:solidFill>
                <a:latin typeface="Helvetica"/>
                <a:cs typeface="Helvetica"/>
                <a:sym typeface="Helvetica"/>
              </a:rPr>
              <a:t>how difficult that </a:t>
            </a:r>
            <a:r>
              <a:rPr sz="2200" b="1" kern="0" dirty="0">
                <a:solidFill>
                  <a:srgbClr val="3F3F3F"/>
                </a:solidFill>
                <a:latin typeface="Helvetica"/>
                <a:cs typeface="Helvetica"/>
                <a:sym typeface="Helvetica"/>
              </a:rPr>
              <a:t>can </a:t>
            </a:r>
            <a:r>
              <a:rPr sz="2200" b="1" kern="0" dirty="0">
                <a:solidFill>
                  <a:srgbClr val="3F3F3F"/>
                </a:solidFill>
                <a:latin typeface="Helvetica"/>
                <a:cs typeface="Helvetica"/>
                <a:sym typeface="Helvetica"/>
              </a:rPr>
              <a:t>be </a:t>
            </a:r>
          </a:p>
          <a:p>
            <a:pPr defTabSz="228600" hangingPunct="0">
              <a:defRPr sz="1600">
                <a:solidFill>
                  <a:srgbClr val="3F3F3F"/>
                </a:solidFill>
                <a:latin typeface="Helvetica"/>
                <a:ea typeface="Helvetica"/>
                <a:cs typeface="Helvetica"/>
                <a:sym typeface="Helvetica"/>
              </a:defRPr>
            </a:pPr>
            <a:endParaRPr sz="800" kern="0" dirty="0">
              <a:solidFill>
                <a:srgbClr val="3F3F3F"/>
              </a:solidFill>
              <a:latin typeface="Helvetica"/>
              <a:cs typeface="Helvetica"/>
              <a:sym typeface="Helvetica"/>
            </a:endParaRPr>
          </a:p>
        </p:txBody>
      </p:sp>
      <p:pic>
        <p:nvPicPr>
          <p:cNvPr id="164" name="prideflag.jpg" descr="prideflag.jpg"/>
          <p:cNvPicPr>
            <a:picLocks noChangeAspect="1"/>
          </p:cNvPicPr>
          <p:nvPr/>
        </p:nvPicPr>
        <p:blipFill>
          <a:blip r:embed="rId4"/>
          <a:stretch>
            <a:fillRect/>
          </a:stretch>
        </p:blipFill>
        <p:spPr>
          <a:xfrm>
            <a:off x="3223144" y="2109017"/>
            <a:ext cx="5619750" cy="2743201"/>
          </a:xfrm>
          <a:prstGeom prst="rect">
            <a:avLst/>
          </a:prstGeom>
          <a:ln w="12700">
            <a:miter lim="400000"/>
          </a:ln>
        </p:spPr>
      </p:pic>
      <p:sp>
        <p:nvSpPr>
          <p:cNvPr id="165" name="New research from the University of Cambridge suggests that autistic individuals are less likely to identify as heterosexual and…"/>
          <p:cNvSpPr txBox="1"/>
          <p:nvPr/>
        </p:nvSpPr>
        <p:spPr>
          <a:xfrm>
            <a:off x="295796" y="5155205"/>
            <a:ext cx="10983776" cy="140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hangingPunct="0">
              <a:defRPr sz="2300" b="1">
                <a:solidFill>
                  <a:srgbClr val="404040"/>
                </a:solidFill>
                <a:latin typeface="Helvetica"/>
                <a:ea typeface="Helvetica"/>
                <a:cs typeface="Helvetica"/>
                <a:sym typeface="Helvetica"/>
              </a:defRPr>
            </a:pPr>
            <a:r>
              <a:rPr sz="2200" b="1" kern="0" dirty="0">
                <a:solidFill>
                  <a:srgbClr val="404040"/>
                </a:solidFill>
                <a:latin typeface="Helvetica"/>
                <a:cs typeface="Helvetica"/>
                <a:sym typeface="Helvetica"/>
              </a:rPr>
              <a:t>New research from the University of Cambridge suggests that autistic individuals</a:t>
            </a:r>
            <a:endParaRPr lang="en-GB" sz="2200" b="1" kern="0" dirty="0">
              <a:solidFill>
                <a:srgbClr val="404040"/>
              </a:solidFill>
              <a:latin typeface="Helvetica"/>
              <a:cs typeface="Helvetica"/>
              <a:sym typeface="Helvetica"/>
            </a:endParaRPr>
          </a:p>
          <a:p>
            <a:pPr defTabSz="228600" hangingPunct="0">
              <a:defRPr sz="2300" b="1">
                <a:solidFill>
                  <a:srgbClr val="404040"/>
                </a:solidFill>
                <a:latin typeface="Helvetica"/>
                <a:ea typeface="Helvetica"/>
                <a:cs typeface="Helvetica"/>
                <a:sym typeface="Helvetica"/>
              </a:defRPr>
            </a:pPr>
            <a:r>
              <a:rPr sz="2200" b="1" kern="0" dirty="0">
                <a:solidFill>
                  <a:srgbClr val="404040"/>
                </a:solidFill>
                <a:latin typeface="Helvetica"/>
                <a:cs typeface="Helvetica"/>
                <a:sym typeface="Helvetica"/>
              </a:rPr>
              <a:t>are </a:t>
            </a:r>
            <a:r>
              <a:rPr sz="2200" b="1" kern="0" dirty="0">
                <a:solidFill>
                  <a:srgbClr val="404040"/>
                </a:solidFill>
                <a:latin typeface="Helvetica"/>
                <a:cs typeface="Helvetica"/>
                <a:sym typeface="Helvetica"/>
              </a:rPr>
              <a:t>less likely to identify as heterosexual and </a:t>
            </a:r>
          </a:p>
          <a:p>
            <a:pPr defTabSz="228600" hangingPunct="0">
              <a:defRPr sz="2300" b="1">
                <a:solidFill>
                  <a:srgbClr val="404040"/>
                </a:solidFill>
                <a:latin typeface="Helvetica"/>
                <a:ea typeface="Helvetica"/>
                <a:cs typeface="Helvetica"/>
                <a:sym typeface="Helvetica"/>
              </a:defRPr>
            </a:pPr>
            <a:r>
              <a:rPr sz="2200" b="1" kern="0" dirty="0">
                <a:solidFill>
                  <a:srgbClr val="404040"/>
                </a:solidFill>
                <a:latin typeface="Helvetica"/>
                <a:cs typeface="Helvetica"/>
                <a:sym typeface="Helvetica"/>
              </a:rPr>
              <a:t>more likely to identify with a diverse range of sexual orientations</a:t>
            </a:r>
            <a:endParaRPr lang="en-GB" sz="2200" b="1" kern="0" dirty="0">
              <a:solidFill>
                <a:srgbClr val="404040"/>
              </a:solidFill>
              <a:latin typeface="Helvetica"/>
              <a:cs typeface="Helvetica"/>
              <a:sym typeface="Helvetica"/>
            </a:endParaRPr>
          </a:p>
          <a:p>
            <a:pPr defTabSz="228600" hangingPunct="0">
              <a:defRPr sz="2300" b="1">
                <a:solidFill>
                  <a:srgbClr val="404040"/>
                </a:solidFill>
                <a:latin typeface="Helvetica"/>
                <a:ea typeface="Helvetica"/>
                <a:cs typeface="Helvetica"/>
                <a:sym typeface="Helvetica"/>
              </a:defRPr>
            </a:pPr>
            <a:r>
              <a:rPr sz="2200" b="1" kern="0" dirty="0">
                <a:solidFill>
                  <a:srgbClr val="404040"/>
                </a:solidFill>
                <a:latin typeface="Helvetica"/>
                <a:cs typeface="Helvetica"/>
                <a:sym typeface="Helvetica"/>
              </a:rPr>
              <a:t>than </a:t>
            </a:r>
            <a:r>
              <a:rPr sz="2200" b="1" kern="0" dirty="0">
                <a:solidFill>
                  <a:srgbClr val="404040"/>
                </a:solidFill>
                <a:latin typeface="Helvetica"/>
                <a:cs typeface="Helvetica"/>
                <a:sym typeface="Helvetica"/>
              </a:rPr>
              <a:t>non-autistic individuals. ( </a:t>
            </a:r>
            <a:r>
              <a:rPr lang="en-GB" sz="1150" b="1" kern="0" dirty="0">
                <a:solidFill>
                  <a:srgbClr val="404040"/>
                </a:solidFill>
                <a:latin typeface="Helvetica"/>
                <a:cs typeface="Helvetica"/>
                <a:sym typeface="Helvetica"/>
              </a:rPr>
              <a:t>image </a:t>
            </a:r>
            <a:r>
              <a:rPr sz="1150" b="1" kern="0" dirty="0">
                <a:solidFill>
                  <a:srgbClr val="404040"/>
                </a:solidFill>
                <a:latin typeface="Helvetica"/>
                <a:cs typeface="Helvetica"/>
                <a:sym typeface="Helvetica"/>
              </a:rPr>
              <a:t>copyright Cambridge University</a:t>
            </a:r>
            <a:r>
              <a:rPr sz="2200" b="1" kern="0" dirty="0">
                <a:solidFill>
                  <a:srgbClr val="404040"/>
                </a:solidFill>
                <a:latin typeface="Helvetica"/>
                <a:cs typeface="Helvetica"/>
                <a:sym typeface="Helvetica"/>
              </a:rPr>
              <a:t>)</a:t>
            </a:r>
            <a:r>
              <a:rPr lang="en-GB" sz="2200" b="1" kern="0" dirty="0">
                <a:solidFill>
                  <a:srgbClr val="404040"/>
                </a:solidFill>
                <a:latin typeface="Helvetica"/>
                <a:cs typeface="Helvetica"/>
                <a:sym typeface="Helvetica"/>
              </a:rPr>
              <a:t> </a:t>
            </a:r>
            <a:endParaRPr sz="2200" b="1" kern="0" dirty="0">
              <a:solidFill>
                <a:srgbClr val="404040"/>
              </a:solidFill>
              <a:latin typeface="Helvetica"/>
              <a:cs typeface="Helvetica"/>
              <a:sym typeface="Helvetica"/>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2220731782"/>
      </p:ext>
    </p:extLst>
  </p:cSld>
  <p:clrMapOvr>
    <a:masterClrMapping/>
  </p:clrMapOvr>
  <p:transition spd="med" advTm="59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3E107-3AB2-6DBF-3D54-8297BC2B775A}"/>
              </a:ext>
            </a:extLst>
          </p:cNvPr>
          <p:cNvSpPr txBox="1"/>
          <p:nvPr/>
        </p:nvSpPr>
        <p:spPr>
          <a:xfrm>
            <a:off x="2703042" y="1293597"/>
            <a:ext cx="6098059"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r>
              <a:rPr lang="en-GB" sz="2200" kern="0" dirty="0">
                <a:solidFill>
                  <a:srgbClr val="5E5E5E"/>
                </a:solidFill>
                <a:latin typeface="Helvetica Neue"/>
                <a:sym typeface="Helvetica Neue"/>
              </a:rPr>
              <a:t>A higher percentage of autistic people identify as lesbian, gay, bisexual, transgender, or queer (LGBTQ) than the general population according to the recent research in the University of Cambridge</a:t>
            </a:r>
          </a:p>
        </p:txBody>
      </p:sp>
      <p:sp>
        <p:nvSpPr>
          <p:cNvPr id="4" name="So at United Pride we are interested in contributing to research and spreading that research to the important Government departments so we can help get the right type of services to our members nationally.">
            <a:extLst>
              <a:ext uri="{FF2B5EF4-FFF2-40B4-BE49-F238E27FC236}">
                <a16:creationId xmlns:a16="http://schemas.microsoft.com/office/drawing/2014/main" id="{1241AA97-1515-9AD1-8B61-4F5AA8738C59}"/>
              </a:ext>
            </a:extLst>
          </p:cNvPr>
          <p:cNvSpPr txBox="1"/>
          <p:nvPr/>
        </p:nvSpPr>
        <p:spPr>
          <a:xfrm>
            <a:off x="1681894" y="4090549"/>
            <a:ext cx="9032922" cy="2051844"/>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400" kern="0" dirty="0">
              <a:solidFill>
                <a:srgbClr val="FFFFFF"/>
              </a:solidFill>
              <a:latin typeface="Helvetica Neue Medium"/>
              <a:sym typeface="Helvetica Neue Medium"/>
            </a:endParaRPr>
          </a:p>
          <a:p>
            <a:pPr algn="ctr" defTabSz="412750" hangingPunct="0">
              <a:defRPr sz="3200">
                <a:solidFill>
                  <a:srgbClr val="FFFFFF"/>
                </a:solidFill>
                <a:latin typeface="Helvetica Neue Medium"/>
                <a:ea typeface="Helvetica Neue Medium"/>
                <a:cs typeface="Helvetica Neue Medium"/>
                <a:sym typeface="Helvetica Neue Medium"/>
              </a:defRPr>
            </a:pPr>
            <a:endParaRPr sz="1400" kern="0" dirty="0">
              <a:solidFill>
                <a:srgbClr val="FFFFFF"/>
              </a:solidFill>
              <a:latin typeface="Helvetica Neue Medium"/>
              <a:sym typeface="Helvetica Neue Medium"/>
            </a:endParaRPr>
          </a:p>
          <a:p>
            <a:pPr algn="ctr" defTabSz="412750" hangingPunct="0">
              <a:defRPr sz="3200">
                <a:solidFill>
                  <a:srgbClr val="FFFFFF"/>
                </a:solidFill>
                <a:latin typeface="Helvetica Neue Medium"/>
                <a:ea typeface="Helvetica Neue Medium"/>
                <a:cs typeface="Helvetica Neue Medium"/>
                <a:sym typeface="Helvetica Neue Medium"/>
              </a:defRPr>
            </a:pPr>
            <a:r>
              <a:rPr sz="2200" kern="0" dirty="0">
                <a:solidFill>
                  <a:srgbClr val="FFFFFF"/>
                </a:solidFill>
                <a:latin typeface="Helvetica Neue Medium"/>
                <a:sym typeface="Helvetica Neue Medium"/>
              </a:rPr>
              <a:t>So at United Pride we are interested in contributing to research </a:t>
            </a:r>
            <a:endParaRPr lang="en-GB" sz="2200" kern="0" dirty="0">
              <a:solidFill>
                <a:srgbClr val="FFFFFF"/>
              </a:solidFill>
              <a:latin typeface="Helvetica Neue Medium"/>
              <a:sym typeface="Helvetica Neue Medium"/>
            </a:endParaRPr>
          </a:p>
          <a:p>
            <a:pPr algn="ctr" defTabSz="412750" hangingPunct="0">
              <a:defRPr sz="3200">
                <a:solidFill>
                  <a:srgbClr val="FFFFFF"/>
                </a:solidFill>
                <a:latin typeface="Helvetica Neue Medium"/>
                <a:ea typeface="Helvetica Neue Medium"/>
                <a:cs typeface="Helvetica Neue Medium"/>
                <a:sym typeface="Helvetica Neue Medium"/>
              </a:defRPr>
            </a:pPr>
            <a:r>
              <a:rPr sz="2200" kern="0" dirty="0">
                <a:solidFill>
                  <a:srgbClr val="FFFFFF"/>
                </a:solidFill>
                <a:latin typeface="Helvetica Neue Medium"/>
                <a:sym typeface="Helvetica Neue Medium"/>
              </a:rPr>
              <a:t>and spreading that research to the important Government departments </a:t>
            </a:r>
            <a:endParaRPr lang="en-GB" sz="2200" kern="0" dirty="0">
              <a:solidFill>
                <a:srgbClr val="FFFFFF"/>
              </a:solidFill>
              <a:latin typeface="Helvetica Neue Medium"/>
              <a:sym typeface="Helvetica Neue Medium"/>
            </a:endParaRPr>
          </a:p>
          <a:p>
            <a:pPr algn="ctr" defTabSz="412750" hangingPunct="0">
              <a:defRPr sz="3200">
                <a:solidFill>
                  <a:srgbClr val="FFFFFF"/>
                </a:solidFill>
                <a:latin typeface="Helvetica Neue Medium"/>
                <a:ea typeface="Helvetica Neue Medium"/>
                <a:cs typeface="Helvetica Neue Medium"/>
                <a:sym typeface="Helvetica Neue Medium"/>
              </a:defRPr>
            </a:pPr>
            <a:r>
              <a:rPr sz="2200" kern="0" dirty="0">
                <a:solidFill>
                  <a:srgbClr val="FFFFFF"/>
                </a:solidFill>
                <a:latin typeface="Helvetica Neue Medium"/>
                <a:sym typeface="Helvetica Neue Medium"/>
              </a:rPr>
              <a:t>so we can help get the right type of services to our members nationally. </a:t>
            </a:r>
          </a:p>
          <a:p>
            <a:pPr algn="ctr" defTabSz="412750" hangingPunct="0">
              <a:defRPr sz="3200">
                <a:solidFill>
                  <a:srgbClr val="FFFFFF"/>
                </a:solidFill>
                <a:latin typeface="Helvetica Neue Medium"/>
                <a:ea typeface="Helvetica Neue Medium"/>
                <a:cs typeface="Helvetica Neue Medium"/>
                <a:sym typeface="Helvetica Neue Medium"/>
              </a:defRPr>
            </a:pPr>
            <a:endParaRPr sz="2200" kern="0" dirty="0">
              <a:solidFill>
                <a:srgbClr val="FFFFFF"/>
              </a:solidFill>
              <a:latin typeface="Helvetica Neue Medium"/>
              <a:sym typeface="Helvetica Neue Medium"/>
            </a:endParaRPr>
          </a:p>
          <a:p>
            <a:pPr algn="ctr" defTabSz="412750" hangingPunct="0">
              <a:defRPr sz="3200">
                <a:solidFill>
                  <a:srgbClr val="FFFFFF"/>
                </a:solidFill>
                <a:latin typeface="Helvetica Neue Medium"/>
                <a:ea typeface="Helvetica Neue Medium"/>
                <a:cs typeface="Helvetica Neue Medium"/>
                <a:sym typeface="Helvetica Neue Medium"/>
              </a:defRPr>
            </a:pPr>
            <a:endParaRPr sz="1400" kern="0" dirty="0">
              <a:solidFill>
                <a:srgbClr val="FFFFFF"/>
              </a:solidFill>
              <a:latin typeface="Helvetica Neue Medium"/>
              <a:sym typeface="Helvetica Neue Medium"/>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1755001210"/>
      </p:ext>
    </p:extLst>
  </p:cSld>
  <p:clrMapOvr>
    <a:masterClrMapping/>
  </p:clrMapOvr>
  <p:transition spd="med" advTm="569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What does being Autistic mean to an individual ?…"/>
          <p:cNvSpPr txBox="1"/>
          <p:nvPr/>
        </p:nvSpPr>
        <p:spPr>
          <a:xfrm>
            <a:off x="1074676" y="2182877"/>
            <a:ext cx="10487513" cy="3960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1219169" hangingPunct="0"/>
            <a:endParaRPr sz="1200" kern="0" dirty="0">
              <a:solidFill>
                <a:srgbClr val="5E5E5E"/>
              </a:solidFill>
              <a:latin typeface="Helvetica Neue"/>
              <a:sym typeface="Helvetica Neue"/>
            </a:endParaRPr>
          </a:p>
          <a:p>
            <a:pPr algn="ctr" defTabSz="1219169" hangingPunct="0"/>
            <a:r>
              <a:rPr sz="2200" kern="0" dirty="0">
                <a:solidFill>
                  <a:srgbClr val="5E5E5E"/>
                </a:solidFill>
                <a:latin typeface="Helvetica Neue"/>
                <a:sym typeface="Helvetica Neue"/>
              </a:rPr>
              <a:t>What does being Autistic mean to an individual ? </a:t>
            </a:r>
          </a:p>
          <a:p>
            <a:pPr algn="ctr" defTabSz="1219169" hangingPunct="0"/>
            <a:endParaRPr sz="2200" kern="0" dirty="0">
              <a:solidFill>
                <a:srgbClr val="5E5E5E"/>
              </a:solidFill>
              <a:latin typeface="Helvetica Neue"/>
              <a:sym typeface="Helvetica Neue"/>
            </a:endParaRPr>
          </a:p>
          <a:p>
            <a:pPr algn="ctr" defTabSz="1219169" hangingPunct="0">
              <a:defRPr sz="2200">
                <a:solidFill>
                  <a:srgbClr val="FF644E">
                    <a:hueOff val="-82419"/>
                    <a:satOff val="-9513"/>
                    <a:lumOff val="-16343"/>
                  </a:srgbClr>
                </a:solidFill>
              </a:defRPr>
            </a:pPr>
            <a:r>
              <a:rPr sz="2200" kern="0" dirty="0">
                <a:solidFill>
                  <a:srgbClr val="FF644E">
                    <a:hueOff val="-82419"/>
                    <a:satOff val="-9513"/>
                    <a:lumOff val="-16343"/>
                  </a:srgbClr>
                </a:solidFill>
                <a:latin typeface="Helvetica Neue"/>
                <a:sym typeface="Helvetica Neue"/>
              </a:rPr>
              <a:t>People in our group are affected by autism in many different ways. </a:t>
            </a:r>
            <a:endParaRPr lang="en-GB" sz="2200" kern="0" dirty="0">
              <a:solidFill>
                <a:srgbClr val="FF644E">
                  <a:hueOff val="-82419"/>
                  <a:satOff val="-9513"/>
                  <a:lumOff val="-16343"/>
                </a:srgbClr>
              </a:solidFill>
              <a:latin typeface="Helvetica Neue"/>
              <a:sym typeface="Helvetica Neue"/>
            </a:endParaRPr>
          </a:p>
          <a:p>
            <a:pPr algn="ctr" defTabSz="1219169" hangingPunct="0">
              <a:defRPr sz="2200">
                <a:solidFill>
                  <a:srgbClr val="FF644E">
                    <a:hueOff val="-82419"/>
                    <a:satOff val="-9513"/>
                    <a:lumOff val="-16343"/>
                  </a:srgbClr>
                </a:solidFill>
              </a:defRPr>
            </a:pPr>
            <a:r>
              <a:rPr sz="2200" kern="0" dirty="0">
                <a:solidFill>
                  <a:srgbClr val="FF644E">
                    <a:hueOff val="-82419"/>
                    <a:satOff val="-9513"/>
                    <a:lumOff val="-16343"/>
                  </a:srgbClr>
                </a:solidFill>
                <a:latin typeface="Helvetica Neue"/>
                <a:sym typeface="Helvetica Neue"/>
              </a:rPr>
              <a:t>There is no one size fits all.</a:t>
            </a:r>
          </a:p>
          <a:p>
            <a:pPr algn="ctr" defTabSz="1219169" hangingPunct="0">
              <a:defRPr sz="2200"/>
            </a:pPr>
            <a:endParaRPr sz="2200" kern="0" dirty="0">
              <a:solidFill>
                <a:srgbClr val="5E5E5E"/>
              </a:solidFill>
              <a:latin typeface="Helvetica Neue"/>
              <a:sym typeface="Helvetica Neue"/>
            </a:endParaRPr>
          </a:p>
          <a:p>
            <a:pPr algn="ctr" defTabSz="1219169" hangingPunct="0">
              <a:defRPr sz="2200">
                <a:solidFill>
                  <a:srgbClr val="00A2FF">
                    <a:lumOff val="-13575"/>
                  </a:srgbClr>
                </a:solidFill>
              </a:defRPr>
            </a:pPr>
            <a:r>
              <a:rPr sz="2200" kern="0" dirty="0">
                <a:solidFill>
                  <a:srgbClr val="00A2FF">
                    <a:lumOff val="-13575"/>
                  </a:srgbClr>
                </a:solidFill>
                <a:latin typeface="Helvetica Neue"/>
                <a:sym typeface="Helvetica Neue"/>
              </a:rPr>
              <a:t>But it can make life more difficult and in some situations very difficult indeed.</a:t>
            </a:r>
          </a:p>
          <a:p>
            <a:pPr algn="ctr" defTabSz="1219169" hangingPunct="0">
              <a:defRPr sz="2200"/>
            </a:pPr>
            <a:endParaRPr sz="2200" kern="0" dirty="0">
              <a:solidFill>
                <a:srgbClr val="5E5E5E"/>
              </a:solidFill>
              <a:latin typeface="Helvetica Neue"/>
              <a:sym typeface="Helvetica Neue"/>
            </a:endParaRPr>
          </a:p>
          <a:p>
            <a:pPr algn="ctr" defTabSz="1219169" hangingPunct="0">
              <a:defRPr sz="2200">
                <a:solidFill>
                  <a:srgbClr val="FF644E">
                    <a:hueOff val="-82419"/>
                    <a:satOff val="-9513"/>
                    <a:lumOff val="-16343"/>
                  </a:srgbClr>
                </a:solidFill>
              </a:defRPr>
            </a:pPr>
            <a:r>
              <a:rPr sz="2200" kern="0" dirty="0">
                <a:solidFill>
                  <a:srgbClr val="FF644E">
                    <a:hueOff val="-82419"/>
                    <a:satOff val="-9513"/>
                    <a:lumOff val="-16343"/>
                  </a:srgbClr>
                </a:solidFill>
                <a:latin typeface="Helvetica Neue"/>
                <a:sym typeface="Helvetica Neue"/>
              </a:rPr>
              <a:t>Because autism is a disability that is on a spectrum</a:t>
            </a:r>
          </a:p>
          <a:p>
            <a:pPr algn="ctr" defTabSz="1219169" hangingPunct="0">
              <a:defRPr sz="2200"/>
            </a:pPr>
            <a:endParaRPr sz="2200" kern="0" dirty="0">
              <a:solidFill>
                <a:srgbClr val="5E5E5E"/>
              </a:solidFill>
              <a:latin typeface="Helvetica Neue"/>
              <a:sym typeface="Helvetica Neue"/>
            </a:endParaRPr>
          </a:p>
          <a:p>
            <a:pPr algn="ctr" defTabSz="1219169" hangingPunct="0">
              <a:defRPr sz="2200">
                <a:solidFill>
                  <a:srgbClr val="16E7CF">
                    <a:hueOff val="-202083"/>
                    <a:satOff val="17755"/>
                    <a:lumOff val="-16089"/>
                  </a:srgbClr>
                </a:solidFill>
              </a:defRPr>
            </a:pPr>
            <a:r>
              <a:rPr sz="2200" kern="0" dirty="0">
                <a:solidFill>
                  <a:srgbClr val="16E7CF">
                    <a:hueOff val="-202083"/>
                    <a:satOff val="17755"/>
                    <a:lumOff val="-16089"/>
                  </a:srgbClr>
                </a:solidFill>
                <a:latin typeface="Helvetica Neue"/>
                <a:sym typeface="Helvetica Neue"/>
              </a:rPr>
              <a:t>Like everyone else we have our own strengths and weaknesses.</a:t>
            </a:r>
          </a:p>
          <a:p>
            <a:pPr algn="ctr" defTabSz="1219169" hangingPunct="0">
              <a:defRPr sz="2200"/>
            </a:pPr>
            <a:endParaRPr sz="2200" kern="0" dirty="0">
              <a:solidFill>
                <a:srgbClr val="5E5E5E"/>
              </a:solidFill>
              <a:latin typeface="Helvetica Neue"/>
              <a:sym typeface="Helvetica Neue"/>
            </a:endParaRPr>
          </a:p>
        </p:txBody>
      </p:sp>
      <p:pic>
        <p:nvPicPr>
          <p:cNvPr id="181" name="introvert-extrovert-icons.png" descr="introvert-extrovert-icon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20" y="307176"/>
            <a:ext cx="3215486" cy="1875701"/>
          </a:xfrm>
          <a:prstGeom prst="rect">
            <a:avLst/>
          </a:prstGeom>
          <a:ln w="12700">
            <a:miter lim="400000"/>
          </a:ln>
        </p:spPr>
      </p:pic>
      <p:sp>
        <p:nvSpPr>
          <p:cNvPr id="2" name="TextBox 1">
            <a:extLst>
              <a:ext uri="{FF2B5EF4-FFF2-40B4-BE49-F238E27FC236}">
                <a16:creationId xmlns:a16="http://schemas.microsoft.com/office/drawing/2014/main" id="{41C98C6A-CF3F-631D-9418-C3F8F7904370}"/>
              </a:ext>
            </a:extLst>
          </p:cNvPr>
          <p:cNvSpPr txBox="1"/>
          <p:nvPr/>
        </p:nvSpPr>
        <p:spPr>
          <a:xfrm>
            <a:off x="573071" y="6363481"/>
            <a:ext cx="3395160"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GB" sz="1200" kern="0" dirty="0">
                <a:solidFill>
                  <a:srgbClr val="5E5E5E"/>
                </a:solidFill>
                <a:latin typeface="Helvetica Neue"/>
                <a:sym typeface="Helvetica Neue"/>
              </a:rPr>
              <a:t>( image copyright photo National Autistic Society)</a:t>
            </a:r>
          </a:p>
          <a:p>
            <a:pPr algn="ctr" defTabSz="1219169" hangingPunct="0"/>
            <a:endParaRPr lang="en-US" sz="1200" kern="0" dirty="0">
              <a:solidFill>
                <a:srgbClr val="5E5E5E"/>
              </a:solidFill>
              <a:latin typeface="Helvetica Neue"/>
              <a:sym typeface="Helvetica Neue"/>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2343969141"/>
      </p:ext>
    </p:extLst>
  </p:cSld>
  <p:clrMapOvr>
    <a:masterClrMapping/>
  </p:clrMapOvr>
  <p:transition spd="med" advTm="46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e Bubble">
            <a:extLst>
              <a:ext uri="{FF2B5EF4-FFF2-40B4-BE49-F238E27FC236}">
                <a16:creationId xmlns:a16="http://schemas.microsoft.com/office/drawing/2014/main" id="{C0B35DD4-08D1-D83B-5E45-D31AA9237B67}"/>
              </a:ext>
            </a:extLst>
          </p:cNvPr>
          <p:cNvSpPr/>
          <p:nvPr/>
        </p:nvSpPr>
        <p:spPr>
          <a:xfrm rot="21428820">
            <a:off x="2230385" y="1656277"/>
            <a:ext cx="7712777" cy="3633510"/>
          </a:xfrm>
          <a:prstGeom prst="wedgeEllipseCallout">
            <a:avLst>
              <a:gd name="adj1" fmla="val -49669"/>
              <a:gd name="adj2" fmla="val 70000"/>
            </a:avLst>
          </a:prstGeom>
          <a:solidFill>
            <a:srgbClr val="00A1FF"/>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400" kern="0">
              <a:solidFill>
                <a:srgbClr val="000000"/>
              </a:solidFill>
              <a:latin typeface="Helvetica Neue Medium"/>
              <a:sym typeface="Helvetica Neue Medium"/>
            </a:endParaRPr>
          </a:p>
        </p:txBody>
      </p:sp>
      <p:sp>
        <p:nvSpPr>
          <p:cNvPr id="4" name="TextBox 3">
            <a:extLst>
              <a:ext uri="{FF2B5EF4-FFF2-40B4-BE49-F238E27FC236}">
                <a16:creationId xmlns:a16="http://schemas.microsoft.com/office/drawing/2014/main" id="{15F8C83C-8614-DEA2-CA0A-891BCC6AE7C4}"/>
              </a:ext>
            </a:extLst>
          </p:cNvPr>
          <p:cNvSpPr txBox="1"/>
          <p:nvPr/>
        </p:nvSpPr>
        <p:spPr>
          <a:xfrm>
            <a:off x="3256481" y="2772839"/>
            <a:ext cx="6098059"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228600" hangingPunct="0">
              <a:defRPr sz="1600" b="1">
                <a:solidFill>
                  <a:srgbClr val="FF644E">
                    <a:hueOff val="-82419"/>
                    <a:satOff val="-9513"/>
                    <a:lumOff val="-16343"/>
                  </a:srgbClr>
                </a:solidFill>
                <a:latin typeface="Helvetica"/>
                <a:ea typeface="Helvetica"/>
                <a:cs typeface="Helvetica"/>
                <a:sym typeface="Helvetica"/>
              </a:defRPr>
            </a:pPr>
            <a:r>
              <a:rPr lang="en-GB" sz="2200" b="1" kern="0" dirty="0">
                <a:solidFill>
                  <a:srgbClr val="FF644E">
                    <a:hueOff val="-82419"/>
                    <a:satOff val="-9513"/>
                    <a:lumOff val="-16343"/>
                  </a:srgbClr>
                </a:solidFill>
                <a:latin typeface="Helvetica"/>
                <a:cs typeface="Helvetica"/>
                <a:sym typeface="Helvetica"/>
              </a:rPr>
              <a:t>Being part of a community who understand what</a:t>
            </a:r>
          </a:p>
          <a:p>
            <a:pPr defTabSz="228600" hangingPunct="0">
              <a:defRPr sz="1600" b="1">
                <a:solidFill>
                  <a:srgbClr val="FF644E">
                    <a:hueOff val="-82419"/>
                    <a:satOff val="-9513"/>
                    <a:lumOff val="-16343"/>
                  </a:srgbClr>
                </a:solidFill>
                <a:latin typeface="Helvetica"/>
                <a:ea typeface="Helvetica"/>
                <a:cs typeface="Helvetica"/>
                <a:sym typeface="Helvetica"/>
              </a:defRPr>
            </a:pPr>
            <a:r>
              <a:rPr lang="en-GB" sz="2200" b="1" kern="0" dirty="0">
                <a:solidFill>
                  <a:srgbClr val="FF644E">
                    <a:hueOff val="-82419"/>
                    <a:satOff val="-9513"/>
                    <a:lumOff val="-16343"/>
                  </a:srgbClr>
                </a:solidFill>
                <a:latin typeface="Helvetica"/>
                <a:cs typeface="Helvetica"/>
                <a:sym typeface="Helvetica"/>
              </a:rPr>
              <a:t> it’s like to be a minority, can be really positive</a:t>
            </a:r>
            <a:endParaRPr lang="en-US" sz="2200" b="1" kern="0" dirty="0">
              <a:solidFill>
                <a:srgbClr val="FF644E">
                  <a:hueOff val="-82419"/>
                  <a:satOff val="-9513"/>
                  <a:lumOff val="-16343"/>
                </a:srgbClr>
              </a:solidFill>
              <a:latin typeface="Helvetica"/>
              <a:cs typeface="Helvetica"/>
              <a:sym typeface="Helvetica"/>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66582012"/>
      </p:ext>
    </p:extLst>
  </p:cSld>
  <p:clrMapOvr>
    <a:masterClrMapping/>
  </p:clrMapOvr>
  <p:transition spd="med" advTm="13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Quote Bubble"/>
          <p:cNvSpPr/>
          <p:nvPr/>
        </p:nvSpPr>
        <p:spPr>
          <a:xfrm>
            <a:off x="1017153" y="1511521"/>
            <a:ext cx="10067809" cy="3391668"/>
          </a:xfrm>
          <a:prstGeom prst="wedgeEllipseCallout">
            <a:avLst>
              <a:gd name="adj1" fmla="val -49772"/>
              <a:gd name="adj2" fmla="val 62883"/>
            </a:avLst>
          </a:prstGeom>
          <a:solidFill>
            <a:schemeClr val="accent4">
              <a:hueOff val="-476017"/>
              <a:lumOff val="-10042"/>
            </a:scheme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400" kern="0">
              <a:solidFill>
                <a:srgbClr val="000000"/>
              </a:solidFill>
              <a:latin typeface="Helvetica Neue Medium"/>
              <a:sym typeface="Helvetica Neue Medium"/>
            </a:endParaRPr>
          </a:p>
        </p:txBody>
      </p:sp>
      <p:sp>
        <p:nvSpPr>
          <p:cNvPr id="171" name="Being part of a community who understand what…"/>
          <p:cNvSpPr txBox="1"/>
          <p:nvPr/>
        </p:nvSpPr>
        <p:spPr>
          <a:xfrm>
            <a:off x="1017153" y="749751"/>
            <a:ext cx="100990"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hangingPunct="0">
              <a:defRPr sz="1600" b="1">
                <a:solidFill>
                  <a:srgbClr val="FF644E">
                    <a:hueOff val="-82419"/>
                    <a:satOff val="-9513"/>
                    <a:lumOff val="-16343"/>
                  </a:srgbClr>
                </a:solidFill>
                <a:latin typeface="Helvetica"/>
                <a:ea typeface="Helvetica"/>
                <a:cs typeface="Helvetica"/>
                <a:sym typeface="Helvetica"/>
              </a:defRPr>
            </a:pPr>
            <a:r>
              <a:rPr sz="1400" b="1" kern="0" dirty="0">
                <a:solidFill>
                  <a:srgbClr val="FF644E">
                    <a:hueOff val="-82419"/>
                    <a:satOff val="-9513"/>
                    <a:lumOff val="-16343"/>
                  </a:srgbClr>
                </a:solidFill>
                <a:latin typeface="Helvetica"/>
                <a:cs typeface="Helvetica"/>
                <a:sym typeface="Helvetica"/>
              </a:rPr>
              <a:t>.</a:t>
            </a:r>
          </a:p>
        </p:txBody>
      </p:sp>
      <p:sp>
        <p:nvSpPr>
          <p:cNvPr id="172" name="LGBTQ+ people may have ( not always)  a greater understanding of autism,…"/>
          <p:cNvSpPr txBox="1"/>
          <p:nvPr/>
        </p:nvSpPr>
        <p:spPr>
          <a:xfrm>
            <a:off x="2002272" y="2504599"/>
            <a:ext cx="8112798" cy="140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hangingPunct="0">
              <a:defRPr sz="1600" b="1">
                <a:solidFill>
                  <a:srgbClr val="FF644E">
                    <a:hueOff val="-82419"/>
                    <a:satOff val="-9513"/>
                    <a:lumOff val="-16343"/>
                  </a:srgbClr>
                </a:solidFill>
                <a:latin typeface="Helvetica"/>
                <a:ea typeface="Helvetica"/>
                <a:cs typeface="Helvetica"/>
                <a:sym typeface="Helvetica"/>
              </a:defRPr>
            </a:pPr>
            <a:r>
              <a:rPr sz="1400" b="1" kern="0" dirty="0">
                <a:solidFill>
                  <a:srgbClr val="FF644E">
                    <a:hueOff val="-82419"/>
                    <a:satOff val="-9513"/>
                    <a:lumOff val="-16343"/>
                  </a:srgbClr>
                </a:solidFill>
                <a:latin typeface="Helvetica"/>
                <a:cs typeface="Helvetica"/>
                <a:sym typeface="Helvetica"/>
              </a:rPr>
              <a:t> </a:t>
            </a:r>
            <a:r>
              <a:rPr lang="en-GB" sz="2200" b="1" kern="0" dirty="0">
                <a:solidFill>
                  <a:srgbClr val="FF644E">
                    <a:hueOff val="-82419"/>
                    <a:satOff val="-9513"/>
                    <a:lumOff val="-16343"/>
                  </a:srgbClr>
                </a:solidFill>
                <a:latin typeface="Helvetica"/>
                <a:cs typeface="Helvetica"/>
                <a:sym typeface="Helvetica"/>
              </a:rPr>
              <a:t>We want </a:t>
            </a:r>
            <a:r>
              <a:rPr sz="2200" b="1" kern="0" dirty="0">
                <a:solidFill>
                  <a:srgbClr val="FF644E">
                    <a:hueOff val="-82419"/>
                    <a:satOff val="-9513"/>
                    <a:lumOff val="-16343"/>
                  </a:srgbClr>
                </a:solidFill>
                <a:latin typeface="Helvetica"/>
                <a:cs typeface="Helvetica"/>
                <a:sym typeface="Helvetica"/>
              </a:rPr>
              <a:t>LGBTQ+ people </a:t>
            </a:r>
            <a:r>
              <a:rPr lang="en-GB" sz="2200" b="1" kern="0" dirty="0">
                <a:solidFill>
                  <a:srgbClr val="FF644E">
                    <a:hueOff val="-82419"/>
                    <a:satOff val="-9513"/>
                    <a:lumOff val="-16343"/>
                  </a:srgbClr>
                </a:solidFill>
                <a:latin typeface="Helvetica"/>
                <a:cs typeface="Helvetica"/>
                <a:sym typeface="Helvetica"/>
              </a:rPr>
              <a:t>to </a:t>
            </a:r>
            <a:r>
              <a:rPr sz="2200" b="1" kern="0" dirty="0">
                <a:solidFill>
                  <a:srgbClr val="FF644E">
                    <a:hueOff val="-82419"/>
                    <a:satOff val="-9513"/>
                    <a:lumOff val="-16343"/>
                  </a:srgbClr>
                </a:solidFill>
                <a:latin typeface="Helvetica"/>
                <a:cs typeface="Helvetica"/>
                <a:sym typeface="Helvetica"/>
              </a:rPr>
              <a:t>have</a:t>
            </a:r>
            <a:endParaRPr lang="en-GB" sz="2200" b="1" kern="0" dirty="0">
              <a:solidFill>
                <a:srgbClr val="FF644E">
                  <a:hueOff val="-82419"/>
                  <a:satOff val="-9513"/>
                  <a:lumOff val="-16343"/>
                </a:srgbClr>
              </a:solidFill>
              <a:latin typeface="Helvetica"/>
              <a:cs typeface="Helvetica"/>
              <a:sym typeface="Helvetica"/>
            </a:endParaRPr>
          </a:p>
          <a:p>
            <a:pPr defTabSz="228600" hangingPunct="0">
              <a:defRPr sz="1600" b="1">
                <a:solidFill>
                  <a:srgbClr val="FF644E">
                    <a:hueOff val="-82419"/>
                    <a:satOff val="-9513"/>
                    <a:lumOff val="-16343"/>
                  </a:srgbClr>
                </a:solidFill>
                <a:latin typeface="Helvetica"/>
                <a:ea typeface="Helvetica"/>
                <a:cs typeface="Helvetica"/>
                <a:sym typeface="Helvetica"/>
              </a:defRPr>
            </a:pPr>
            <a:r>
              <a:rPr sz="2200" b="1" kern="0" dirty="0">
                <a:solidFill>
                  <a:srgbClr val="FF644E">
                    <a:hueOff val="-82419"/>
                    <a:satOff val="-9513"/>
                    <a:lumOff val="-16343"/>
                  </a:srgbClr>
                </a:solidFill>
                <a:latin typeface="Helvetica"/>
                <a:cs typeface="Helvetica"/>
                <a:sym typeface="Helvetica"/>
              </a:rPr>
              <a:t>  a greater understanding of autism</a:t>
            </a:r>
            <a:r>
              <a:rPr lang="en-GB" sz="2200" b="1" kern="0" dirty="0">
                <a:solidFill>
                  <a:srgbClr val="FF644E">
                    <a:hueOff val="-82419"/>
                    <a:satOff val="-9513"/>
                    <a:lumOff val="-16343"/>
                  </a:srgbClr>
                </a:solidFill>
                <a:latin typeface="Helvetica"/>
                <a:cs typeface="Helvetica"/>
                <a:sym typeface="Helvetica"/>
              </a:rPr>
              <a:t> and learning difficulties</a:t>
            </a:r>
            <a:r>
              <a:rPr sz="2200" b="1" kern="0" dirty="0">
                <a:solidFill>
                  <a:srgbClr val="FF644E">
                    <a:hueOff val="-82419"/>
                    <a:satOff val="-9513"/>
                    <a:lumOff val="-16343"/>
                  </a:srgbClr>
                </a:solidFill>
                <a:latin typeface="Helvetica"/>
                <a:cs typeface="Helvetica"/>
                <a:sym typeface="Helvetica"/>
              </a:rPr>
              <a:t>,</a:t>
            </a:r>
          </a:p>
          <a:p>
            <a:pPr defTabSz="228600" hangingPunct="0">
              <a:defRPr sz="1600" b="1">
                <a:solidFill>
                  <a:srgbClr val="FF644E">
                    <a:hueOff val="-82419"/>
                    <a:satOff val="-9513"/>
                    <a:lumOff val="-16343"/>
                  </a:srgbClr>
                </a:solidFill>
                <a:latin typeface="Helvetica"/>
                <a:ea typeface="Helvetica"/>
                <a:cs typeface="Helvetica"/>
                <a:sym typeface="Helvetica"/>
              </a:defRPr>
            </a:pPr>
            <a:r>
              <a:rPr sz="2200" b="1" kern="0" dirty="0">
                <a:solidFill>
                  <a:srgbClr val="FF644E">
                    <a:hueOff val="-82419"/>
                    <a:satOff val="-9513"/>
                    <a:lumOff val="-16343"/>
                  </a:srgbClr>
                </a:solidFill>
                <a:latin typeface="Helvetica"/>
                <a:cs typeface="Helvetica"/>
                <a:sym typeface="Helvetica"/>
              </a:rPr>
              <a:t> as they already know what it is like to be</a:t>
            </a:r>
            <a:endParaRPr lang="en-GB" sz="2200" b="1" kern="0" dirty="0">
              <a:solidFill>
                <a:srgbClr val="FF644E">
                  <a:hueOff val="-82419"/>
                  <a:satOff val="-9513"/>
                  <a:lumOff val="-16343"/>
                </a:srgbClr>
              </a:solidFill>
              <a:latin typeface="Helvetica"/>
              <a:cs typeface="Helvetica"/>
              <a:sym typeface="Helvetica"/>
            </a:endParaRPr>
          </a:p>
          <a:p>
            <a:pPr defTabSz="228600" hangingPunct="0">
              <a:defRPr sz="1600" b="1">
                <a:solidFill>
                  <a:srgbClr val="FF644E">
                    <a:hueOff val="-82419"/>
                    <a:satOff val="-9513"/>
                    <a:lumOff val="-16343"/>
                  </a:srgbClr>
                </a:solidFill>
                <a:latin typeface="Helvetica"/>
                <a:ea typeface="Helvetica"/>
                <a:cs typeface="Helvetica"/>
                <a:sym typeface="Helvetica"/>
              </a:defRPr>
            </a:pPr>
            <a:r>
              <a:rPr sz="2200" b="1" kern="0" dirty="0">
                <a:solidFill>
                  <a:srgbClr val="FF644E">
                    <a:hueOff val="-82419"/>
                    <a:satOff val="-9513"/>
                    <a:lumOff val="-16343"/>
                  </a:srgbClr>
                </a:solidFill>
                <a:latin typeface="Helvetica"/>
                <a:cs typeface="Helvetica"/>
                <a:sym typeface="Helvetica"/>
              </a:rPr>
              <a:t> seen by society as ‘atypical.’ </a:t>
            </a:r>
          </a:p>
        </p:txBody>
      </p:sp>
      <p:sp>
        <p:nvSpPr>
          <p:cNvPr id="173" name="Autistic adults and adolescents are approximately 8 times more likely to identify…"/>
          <p:cNvSpPr txBox="1"/>
          <p:nvPr/>
        </p:nvSpPr>
        <p:spPr>
          <a:xfrm>
            <a:off x="6725658" y="3632673"/>
            <a:ext cx="51361"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hangingPunct="0">
              <a:defRPr sz="1800" b="1">
                <a:solidFill>
                  <a:srgbClr val="FF644E">
                    <a:hueOff val="-82419"/>
                    <a:satOff val="-9513"/>
                    <a:lumOff val="-16343"/>
                  </a:srgbClr>
                </a:solidFill>
              </a:defRPr>
            </a:pPr>
            <a:endParaRPr sz="1400" b="1" kern="0" dirty="0">
              <a:solidFill>
                <a:srgbClr val="FF644E">
                  <a:hueOff val="-82419"/>
                  <a:satOff val="-9513"/>
                  <a:lumOff val="-16343"/>
                </a:srgbClr>
              </a:solidFill>
              <a:latin typeface="Helvetica Neue"/>
              <a:sym typeface="Helvetica Neue"/>
            </a:endParaRPr>
          </a:p>
        </p:txBody>
      </p:sp>
      <p:sp>
        <p:nvSpPr>
          <p:cNvPr id="174" name="For many years it was wrongly assumed that autistic individuals are uninterested in sexual or romantic relationships, but this is not the case."/>
          <p:cNvSpPr txBox="1"/>
          <p:nvPr/>
        </p:nvSpPr>
        <p:spPr>
          <a:xfrm>
            <a:off x="0" y="2552931"/>
            <a:ext cx="51361" cy="140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1800" b="1">
                <a:solidFill>
                  <a:schemeClr val="accent5">
                    <a:hueOff val="-82419"/>
                    <a:satOff val="-9513"/>
                    <a:lumOff val="-16343"/>
                  </a:schemeClr>
                </a:solidFill>
              </a:defRPr>
            </a:lvl1pPr>
          </a:lstStyle>
          <a:p>
            <a:pPr defTabSz="228600" hangingPunct="0"/>
            <a:endParaRPr lang="en-GB" sz="2200" kern="0" dirty="0">
              <a:solidFill>
                <a:srgbClr val="FF644E">
                  <a:hueOff val="-82419"/>
                  <a:satOff val="-9513"/>
                  <a:lumOff val="-16343"/>
                </a:srgbClr>
              </a:solidFill>
              <a:latin typeface="Helvetica Neue"/>
              <a:sym typeface="Helvetica Neue"/>
            </a:endParaRPr>
          </a:p>
          <a:p>
            <a:pPr defTabSz="228600" hangingPunct="0"/>
            <a:endParaRPr lang="en-GB" sz="2200" kern="0" dirty="0">
              <a:solidFill>
                <a:srgbClr val="FF644E">
                  <a:hueOff val="-82419"/>
                  <a:satOff val="-9513"/>
                  <a:lumOff val="-16343"/>
                </a:srgbClr>
              </a:solidFill>
              <a:latin typeface="Helvetica Neue"/>
              <a:sym typeface="Helvetica Neue"/>
            </a:endParaRPr>
          </a:p>
          <a:p>
            <a:pPr defTabSz="228600" hangingPunct="0"/>
            <a:endParaRPr lang="en-GB" sz="2200" kern="0" dirty="0">
              <a:solidFill>
                <a:srgbClr val="FF644E">
                  <a:hueOff val="-82419"/>
                  <a:satOff val="-9513"/>
                  <a:lumOff val="-16343"/>
                </a:srgbClr>
              </a:solidFill>
              <a:latin typeface="Helvetica Neue"/>
              <a:sym typeface="Helvetica Neue"/>
            </a:endParaRPr>
          </a:p>
          <a:p>
            <a:pPr defTabSz="228600" hangingPunct="0"/>
            <a:endParaRPr sz="2200" kern="0" dirty="0">
              <a:solidFill>
                <a:srgbClr val="FF644E">
                  <a:hueOff val="-82419"/>
                  <a:satOff val="-9513"/>
                  <a:lumOff val="-16343"/>
                </a:srgbClr>
              </a:solidFill>
              <a:latin typeface="Helvetica Neue"/>
              <a:sym typeface="Helvetica Neue"/>
            </a:endParaRPr>
          </a:p>
        </p:txBody>
      </p:sp>
      <p:sp>
        <p:nvSpPr>
          <p:cNvPr id="175" name="A higher percentage of autistic people identify as lesbian, gay, bisexual, transgender, or queer (LGBTQ) than the general population"/>
          <p:cNvSpPr txBox="1"/>
          <p:nvPr/>
        </p:nvSpPr>
        <p:spPr>
          <a:xfrm>
            <a:off x="873998" y="4636449"/>
            <a:ext cx="51361"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1400" b="1">
                <a:solidFill>
                  <a:schemeClr val="accent3">
                    <a:hueOff val="362282"/>
                    <a:satOff val="31803"/>
                    <a:lumOff val="-18242"/>
                  </a:schemeClr>
                </a:solidFill>
                <a:latin typeface="Arial"/>
                <a:ea typeface="Arial"/>
                <a:cs typeface="Arial"/>
                <a:sym typeface="Arial"/>
              </a:defRPr>
            </a:lvl1pPr>
          </a:lstStyle>
          <a:p>
            <a:pPr defTabSz="228600" hangingPunct="0"/>
            <a:endParaRPr kern="0" dirty="0">
              <a:solidFill>
                <a:srgbClr val="61D836">
                  <a:hueOff val="362282"/>
                  <a:satOff val="31803"/>
                  <a:lumOff val="-18242"/>
                </a:srgbClr>
              </a:solidFill>
            </a:endParaRPr>
          </a:p>
        </p:txBody>
      </p:sp>
      <p:sp>
        <p:nvSpPr>
          <p:cNvPr id="176" name="Autistic males are 3.5 times more likely to identify as bisexual…"/>
          <p:cNvSpPr txBox="1"/>
          <p:nvPr/>
        </p:nvSpPr>
        <p:spPr>
          <a:xfrm>
            <a:off x="6725658" y="2207982"/>
            <a:ext cx="5466342"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defTabSz="228600" hangingPunct="0">
              <a:defRPr sz="1800" b="1">
                <a:solidFill>
                  <a:srgbClr val="FF644E">
                    <a:hueOff val="-82419"/>
                    <a:satOff val="-9513"/>
                    <a:lumOff val="-16343"/>
                  </a:srgbClr>
                </a:solidFill>
              </a:defRPr>
            </a:pPr>
            <a:endParaRPr sz="1400" b="1" kern="0" dirty="0">
              <a:solidFill>
                <a:srgbClr val="FF644E">
                  <a:hueOff val="-82419"/>
                  <a:satOff val="-9513"/>
                  <a:lumOff val="-16343"/>
                </a:srgbClr>
              </a:solidFill>
              <a:latin typeface="Helvetica Neue"/>
              <a:sym typeface="Helvetica Neue"/>
            </a:endParaRPr>
          </a:p>
        </p:txBody>
      </p:sp>
      <p:sp>
        <p:nvSpPr>
          <p:cNvPr id="177" name="Text"/>
          <p:cNvSpPr txBox="1"/>
          <p:nvPr/>
        </p:nvSpPr>
        <p:spPr>
          <a:xfrm>
            <a:off x="5746470" y="3618422"/>
            <a:ext cx="51361" cy="266740"/>
          </a:xfrm>
          <a:prstGeom prst="rect">
            <a:avLst/>
          </a:prstGeom>
          <a:ln w="12700">
            <a:miter lim="400000"/>
          </a:ln>
        </p:spPr>
        <p:txBody>
          <a:bodyPr wrap="none" lIns="25400" tIns="25400" rIns="25400" bIns="25400" anchor="ctr">
            <a:spAutoFit/>
          </a:bodyPr>
          <a:lstStyle/>
          <a:p>
            <a:pPr algn="ctr" defTabSz="1219169" hangingPunct="0"/>
            <a:endParaRPr sz="1400" kern="0">
              <a:solidFill>
                <a:srgbClr val="5E5E5E"/>
              </a:solidFill>
              <a:latin typeface="Helvetica Neue"/>
              <a:sym typeface="Helvetica Neue"/>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1835272466"/>
      </p:ext>
    </p:extLst>
  </p:cSld>
  <p:clrMapOvr>
    <a:masterClrMapping/>
  </p:clrMapOvr>
  <p:transition spd="med" advTm="25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02A83D-DCDC-B6A2-A099-AE63F3813035}"/>
              </a:ext>
            </a:extLst>
          </p:cNvPr>
          <p:cNvSpPr txBox="1"/>
          <p:nvPr/>
        </p:nvSpPr>
        <p:spPr>
          <a:xfrm>
            <a:off x="2352854" y="956952"/>
            <a:ext cx="6606508"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r>
              <a:rPr lang="en-GB" sz="2200" b="1" kern="0" dirty="0">
                <a:solidFill>
                  <a:srgbClr val="5E5E5E"/>
                </a:solidFill>
                <a:latin typeface="Helvetica Neue"/>
                <a:sym typeface="Helvetica Neue"/>
              </a:rPr>
              <a:t>For many years it was wrongly assumed that autistic individuals</a:t>
            </a:r>
          </a:p>
          <a:p>
            <a:pPr algn="ctr" defTabSz="1219169" hangingPunct="0"/>
            <a:r>
              <a:rPr lang="en-GB" sz="2200" b="1" kern="0" dirty="0">
                <a:solidFill>
                  <a:srgbClr val="5E5E5E"/>
                </a:solidFill>
                <a:latin typeface="Helvetica Neue"/>
                <a:sym typeface="Helvetica Neue"/>
              </a:rPr>
              <a:t>are uninterested in </a:t>
            </a:r>
          </a:p>
          <a:p>
            <a:pPr algn="ctr" defTabSz="1219169" hangingPunct="0"/>
            <a:r>
              <a:rPr lang="en-GB" sz="2200" b="1" kern="0" dirty="0">
                <a:solidFill>
                  <a:srgbClr val="5E5E5E"/>
                </a:solidFill>
                <a:latin typeface="Helvetica Neue"/>
                <a:sym typeface="Helvetica Neue"/>
              </a:rPr>
              <a:t>sexual or romantic relationships,</a:t>
            </a:r>
          </a:p>
          <a:p>
            <a:pPr algn="ctr" defTabSz="1219169" hangingPunct="0"/>
            <a:r>
              <a:rPr lang="en-GB" sz="2200" b="1" kern="0" dirty="0">
                <a:solidFill>
                  <a:srgbClr val="5E5E5E"/>
                </a:solidFill>
                <a:latin typeface="Helvetica Neue"/>
                <a:sym typeface="Helvetica Neue"/>
              </a:rPr>
              <a:t>but this is not the case ( </a:t>
            </a:r>
            <a:r>
              <a:rPr lang="en-GB" sz="1200" b="1" kern="0" dirty="0">
                <a:solidFill>
                  <a:srgbClr val="5E5E5E"/>
                </a:solidFill>
                <a:latin typeface="Helvetica Neue"/>
                <a:sym typeface="Helvetica Neue"/>
              </a:rPr>
              <a:t>recent research Cambridge University</a:t>
            </a:r>
            <a:r>
              <a:rPr lang="en-GB" sz="2200" b="1" kern="0" dirty="0">
                <a:solidFill>
                  <a:srgbClr val="5E5E5E"/>
                </a:solidFill>
                <a:latin typeface="Helvetica Neue"/>
                <a:sym typeface="Helvetica Neue"/>
              </a:rPr>
              <a:t>)</a:t>
            </a:r>
          </a:p>
        </p:txBody>
      </p:sp>
      <p:pic>
        <p:nvPicPr>
          <p:cNvPr id="10" name="Picture 9">
            <a:extLst>
              <a:ext uri="{FF2B5EF4-FFF2-40B4-BE49-F238E27FC236}">
                <a16:creationId xmlns:a16="http://schemas.microsoft.com/office/drawing/2014/main" id="{16168E5F-C35D-5719-3C4E-1FDA5F782774}"/>
              </a:ext>
            </a:extLst>
          </p:cNvPr>
          <p:cNvPicPr>
            <a:picLocks noChangeAspect="1"/>
          </p:cNvPicPr>
          <p:nvPr/>
        </p:nvPicPr>
        <p:blipFill>
          <a:blip r:embed="rId4"/>
          <a:stretch>
            <a:fillRect/>
          </a:stretch>
        </p:blipFill>
        <p:spPr>
          <a:xfrm>
            <a:off x="3655025" y="3153119"/>
            <a:ext cx="5199360" cy="287697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6445250"/>
            <a:ext cx="304800" cy="304800"/>
          </a:xfrm>
          <a:prstGeom prst="rect">
            <a:avLst/>
          </a:prstGeom>
        </p:spPr>
      </p:pic>
    </p:spTree>
    <p:extLst>
      <p:ext uri="{BB962C8B-B14F-4D97-AF65-F5344CB8AC3E}">
        <p14:creationId xmlns:p14="http://schemas.microsoft.com/office/powerpoint/2010/main" val="104199037"/>
      </p:ext>
    </p:extLst>
  </p:cSld>
  <p:clrMapOvr>
    <a:masterClrMapping/>
  </p:clrMapOvr>
  <p:transition spd="med" advTm="196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00871A-A7CC-9FF1-450A-3EB098058D41}"/>
              </a:ext>
            </a:extLst>
          </p:cNvPr>
          <p:cNvSpPr txBox="1"/>
          <p:nvPr/>
        </p:nvSpPr>
        <p:spPr>
          <a:xfrm>
            <a:off x="617838" y="729049"/>
            <a:ext cx="10453816" cy="58477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2200">
                <a:solidFill>
                  <a:srgbClr val="FF644E">
                    <a:hueOff val="-82419"/>
                    <a:satOff val="-9513"/>
                    <a:lumOff val="-16343"/>
                  </a:srgbClr>
                </a:solidFill>
              </a:defRPr>
            </a:pPr>
            <a:r>
              <a:rPr kumimoji="0" lang="en-GB" sz="2200" b="0" i="0" u="none" strike="noStrike" kern="0" cap="none" spc="0" normalizeH="0" baseline="0" noProof="0" dirty="0">
                <a:ln>
                  <a:noFill/>
                </a:ln>
                <a:solidFill>
                  <a:srgbClr val="FF644E">
                    <a:hueOff val="-82419"/>
                    <a:satOff val="-9513"/>
                    <a:lumOff val="-16343"/>
                  </a:srgbClr>
                </a:solidFill>
                <a:effectLst/>
                <a:uLnTx/>
                <a:uFillTx/>
                <a:latin typeface="Helvetica Neue"/>
                <a:sym typeface="Helvetica Neue"/>
              </a:rPr>
              <a:t>This is what a gay autistic man, Tom Moran, said about being Gay and Autistic in Gay Pride month for the National Autistic Society</a:t>
            </a:r>
          </a:p>
          <a:p>
            <a:pPr marL="0" marR="0" lvl="0" indent="0" algn="ctr" defTabSz="1219169" rtl="0" eaLnBrk="1" fontAlgn="auto" latinLnBrk="0" hangingPunct="0">
              <a:lnSpc>
                <a:spcPct val="100000"/>
              </a:lnSpc>
              <a:spcBef>
                <a:spcPts val="0"/>
              </a:spcBef>
              <a:spcAft>
                <a:spcPts val="0"/>
              </a:spcAft>
              <a:buClrTx/>
              <a:buSzTx/>
              <a:buFontTx/>
              <a:buNone/>
              <a:tabLst/>
              <a:defRPr sz="2200"/>
            </a:pPr>
            <a:endParaRPr kumimoji="0" lang="en-GB" sz="22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l" defTabSz="228600" rtl="0" eaLnBrk="1" fontAlgn="auto" latinLnBrk="0" hangingPunct="0">
              <a:lnSpc>
                <a:spcPct val="100000"/>
              </a:lnSpc>
              <a:spcBef>
                <a:spcPts val="0"/>
              </a:spcBef>
              <a:spcAft>
                <a:spcPts val="0"/>
              </a:spcAft>
              <a:buClrTx/>
              <a:buSzTx/>
              <a:buFontTx/>
              <a:buNone/>
              <a:tabLst/>
              <a:defRPr sz="2200">
                <a:solidFill>
                  <a:srgbClr val="4203BF"/>
                </a:solidFill>
                <a:latin typeface="Helvetica"/>
                <a:ea typeface="Helvetica"/>
                <a:cs typeface="Helvetica"/>
                <a:sym typeface="Helvetica"/>
              </a:defRPr>
            </a:pPr>
            <a:r>
              <a:rPr kumimoji="0" lang="en-GB" sz="2200" b="0" i="0" u="none" strike="noStrike" kern="0" cap="none" spc="0" normalizeH="0" baseline="0" noProof="0" dirty="0">
                <a:ln>
                  <a:noFill/>
                </a:ln>
                <a:solidFill>
                  <a:srgbClr val="4203BF"/>
                </a:solidFill>
                <a:effectLst/>
                <a:uLnTx/>
                <a:uFillTx/>
                <a:latin typeface="Helvetica"/>
                <a:cs typeface="Helvetica"/>
                <a:sym typeface="Helvetica"/>
              </a:rPr>
              <a:t>      </a:t>
            </a:r>
            <a:r>
              <a:rPr kumimoji="0" lang="en-GB" sz="2200" b="0" i="1" u="none" strike="noStrike" kern="0" cap="none" spc="0" normalizeH="0" baseline="0" noProof="0" dirty="0">
                <a:ln>
                  <a:noFill/>
                </a:ln>
                <a:solidFill>
                  <a:srgbClr val="4203BF"/>
                </a:solidFill>
                <a:effectLst/>
                <a:uLnTx/>
                <a:uFillTx/>
                <a:latin typeface="Helvetica"/>
                <a:cs typeface="Helvetica"/>
                <a:sym typeface="Helvetica"/>
              </a:rPr>
              <a:t> “As a gay autistic man, it’s almost as if I have two identities.” I have my LGBTQ+ identity and my autistic identity. Sometimes they both merge well together, and  sometimes they don’t. Often, the company will have very inclusive rhetoric and an active network when it comes to their LGBTQ+ staff. However, the rhetoric around autism and other disabilities is often lacking, or perhaps less mature. You feel accepted for one side of your identity, but the autistic part of your identity is perhaps less recognised or understood.” </a:t>
            </a:r>
          </a:p>
          <a:p>
            <a:pPr marL="0" marR="0" lvl="0" indent="0" algn="l" defTabSz="228600" rtl="0" eaLnBrk="1" fontAlgn="auto" latinLnBrk="0" hangingPunct="0">
              <a:lnSpc>
                <a:spcPct val="100000"/>
              </a:lnSpc>
              <a:spcBef>
                <a:spcPts val="0"/>
              </a:spcBef>
              <a:spcAft>
                <a:spcPts val="0"/>
              </a:spcAft>
              <a:buClrTx/>
              <a:buSzTx/>
              <a:buFontTx/>
              <a:buNone/>
              <a:tabLst/>
              <a:defRPr sz="2200">
                <a:solidFill>
                  <a:srgbClr val="4203BF"/>
                </a:solidFill>
                <a:latin typeface="Helvetica"/>
                <a:ea typeface="Helvetica"/>
                <a:cs typeface="Helvetica"/>
                <a:sym typeface="Helvetica"/>
              </a:defRPr>
            </a:pPr>
            <a:endParaRPr kumimoji="0" lang="en-GB" sz="2200" b="0" i="1" u="none" strike="noStrike" kern="0" cap="none" spc="0" normalizeH="0" baseline="0" noProof="0" dirty="0">
              <a:ln>
                <a:noFill/>
              </a:ln>
              <a:solidFill>
                <a:srgbClr val="4203BF"/>
              </a:solidFill>
              <a:effectLst/>
              <a:uLnTx/>
              <a:uFillTx/>
              <a:latin typeface="Helvetica"/>
              <a:cs typeface="Helvetica"/>
              <a:sym typeface="Helvetica"/>
            </a:endParaRPr>
          </a:p>
          <a:p>
            <a:pPr marL="0" marR="0" lvl="0" indent="0" algn="l" defTabSz="228600" rtl="0" eaLnBrk="1" fontAlgn="auto" latinLnBrk="0" hangingPunct="0">
              <a:lnSpc>
                <a:spcPct val="100000"/>
              </a:lnSpc>
              <a:spcBef>
                <a:spcPts val="0"/>
              </a:spcBef>
              <a:spcAft>
                <a:spcPts val="0"/>
              </a:spcAft>
              <a:buClrTx/>
              <a:buSzTx/>
              <a:buFontTx/>
              <a:buNone/>
              <a:tabLst/>
              <a:defRPr sz="2200">
                <a:solidFill>
                  <a:srgbClr val="4203BF"/>
                </a:solidFill>
                <a:latin typeface="Helvetica"/>
                <a:ea typeface="Helvetica"/>
                <a:cs typeface="Helvetica"/>
                <a:sym typeface="Helvetica"/>
              </a:defRPr>
            </a:pPr>
            <a:r>
              <a:rPr kumimoji="0" lang="en-GB" sz="2200" b="0" i="0" u="none" strike="noStrike" kern="0" cap="none" spc="0" normalizeH="0" baseline="0" noProof="0" dirty="0">
                <a:ln>
                  <a:noFill/>
                </a:ln>
                <a:solidFill>
                  <a:srgbClr val="4203BF"/>
                </a:solidFill>
                <a:effectLst/>
                <a:uLnTx/>
                <a:uFillTx/>
                <a:latin typeface="Helvetica"/>
                <a:cs typeface="Helvetica"/>
                <a:sym typeface="Helvetica"/>
              </a:rPr>
              <a:t>United Pride say “</a:t>
            </a:r>
            <a:r>
              <a:rPr kumimoji="0" lang="en-GB" sz="2200" b="0" i="0" u="none" strike="noStrike" kern="0" cap="none" spc="0" normalizeH="0" baseline="0" noProof="0" dirty="0">
                <a:ln>
                  <a:noFill/>
                </a:ln>
                <a:solidFill>
                  <a:srgbClr val="FF644E">
                    <a:hueOff val="-82419"/>
                    <a:satOff val="-9513"/>
                    <a:lumOff val="-16343"/>
                  </a:srgbClr>
                </a:solidFill>
                <a:effectLst/>
                <a:uLnTx/>
                <a:uFillTx/>
                <a:latin typeface="Helvetica"/>
                <a:cs typeface="Helvetica"/>
                <a:sym typeface="Helvetica"/>
              </a:rPr>
              <a:t>add in our learning difficulties on top and we find we are also discriminated against in a third way. We are far less likely to be in good housing, leading independent lives, loving relationships and work.</a:t>
            </a:r>
            <a:r>
              <a:rPr kumimoji="0" lang="en-GB" sz="2200" b="0" i="0" u="none" strike="noStrike" kern="0" cap="none" spc="0" normalizeH="0" baseline="0" noProof="0" dirty="0">
                <a:ln>
                  <a:noFill/>
                </a:ln>
                <a:solidFill>
                  <a:srgbClr val="4203BF"/>
                </a:solidFill>
                <a:effectLst/>
                <a:uLnTx/>
                <a:uFillTx/>
                <a:latin typeface="Helvetica"/>
                <a:cs typeface="Helvetica"/>
                <a:sym typeface="Helvetica"/>
              </a:rPr>
              <a:t>”</a:t>
            </a:r>
          </a:p>
          <a:p>
            <a:pPr marL="0" marR="0" lvl="0" indent="0" algn="l" defTabSz="228600" rtl="0" eaLnBrk="1" fontAlgn="auto" latinLnBrk="0" hangingPunct="0">
              <a:lnSpc>
                <a:spcPct val="100000"/>
              </a:lnSpc>
              <a:spcBef>
                <a:spcPts val="0"/>
              </a:spcBef>
              <a:spcAft>
                <a:spcPts val="0"/>
              </a:spcAft>
              <a:buClrTx/>
              <a:buSzTx/>
              <a:buFontTx/>
              <a:buNone/>
              <a:tabLst/>
              <a:defRPr sz="2200">
                <a:solidFill>
                  <a:srgbClr val="757575"/>
                </a:solidFill>
                <a:latin typeface="Helvetica"/>
                <a:ea typeface="Helvetica"/>
                <a:cs typeface="Helvetica"/>
                <a:sym typeface="Helvetica"/>
              </a:defRPr>
            </a:pPr>
            <a:endParaRPr kumimoji="0" lang="en-GB" sz="2200" b="0" i="0" u="none" strike="noStrike" kern="0" cap="none" spc="0" normalizeH="0" baseline="0" noProof="0" dirty="0">
              <a:ln>
                <a:noFill/>
              </a:ln>
              <a:solidFill>
                <a:srgbClr val="757575"/>
              </a:solidFill>
              <a:effectLst/>
              <a:uLnTx/>
              <a:uFillTx/>
              <a:latin typeface="Helvetica"/>
              <a:cs typeface="Helvetica"/>
              <a:sym typeface="Helvetica"/>
            </a:endParaRPr>
          </a:p>
          <a:p>
            <a:pPr marL="0" marR="0" lvl="0" indent="0" algn="l" defTabSz="228600" rtl="0" eaLnBrk="1" fontAlgn="auto" latinLnBrk="0" hangingPunct="0">
              <a:lnSpc>
                <a:spcPct val="100000"/>
              </a:lnSpc>
              <a:spcBef>
                <a:spcPts val="0"/>
              </a:spcBef>
              <a:spcAft>
                <a:spcPts val="0"/>
              </a:spcAft>
              <a:buClrTx/>
              <a:buSzTx/>
              <a:buFontTx/>
              <a:buNone/>
              <a:tabLst/>
              <a:defRPr sz="2200">
                <a:solidFill>
                  <a:srgbClr val="757575"/>
                </a:solidFill>
                <a:latin typeface="Helvetica"/>
                <a:ea typeface="Helvetica"/>
                <a:cs typeface="Helvetica"/>
                <a:sym typeface="Helvetica"/>
              </a:defRPr>
            </a:pPr>
            <a:endParaRPr kumimoji="0" lang="en-GB" sz="2200" b="0" i="0" u="none" strike="noStrike" kern="0" cap="none" spc="0" normalizeH="0" baseline="0" noProof="0" dirty="0">
              <a:ln>
                <a:noFill/>
              </a:ln>
              <a:solidFill>
                <a:srgbClr val="757575"/>
              </a:solidFill>
              <a:effectLst/>
              <a:uLnTx/>
              <a:uFillTx/>
              <a:latin typeface="Helvetica"/>
              <a:cs typeface="Helvetica"/>
              <a:sym typeface="Helvetica"/>
            </a:endParaRPr>
          </a:p>
          <a:p>
            <a:pPr marL="0" marR="0" lvl="0" indent="0" algn="l" defTabSz="228600" rtl="0" eaLnBrk="1" fontAlgn="auto" latinLnBrk="0" hangingPunct="0">
              <a:lnSpc>
                <a:spcPct val="100000"/>
              </a:lnSpc>
              <a:spcBef>
                <a:spcPts val="0"/>
              </a:spcBef>
              <a:spcAft>
                <a:spcPts val="0"/>
              </a:spcAft>
              <a:buClrTx/>
              <a:buSzTx/>
              <a:buFontTx/>
              <a:buNone/>
              <a:tabLst/>
              <a:defRPr sz="2200">
                <a:solidFill>
                  <a:srgbClr val="757575"/>
                </a:solidFill>
                <a:latin typeface="Helvetica"/>
                <a:ea typeface="Helvetica"/>
                <a:cs typeface="Helvetica"/>
                <a:sym typeface="Helvetica"/>
              </a:defRPr>
            </a:pPr>
            <a:endParaRPr kumimoji="0" lang="en-GB" sz="2200" b="0" i="0" u="none" strike="noStrike" kern="0" cap="none" spc="0" normalizeH="0" baseline="0" noProof="0" dirty="0">
              <a:ln>
                <a:noFill/>
              </a:ln>
              <a:solidFill>
                <a:srgbClr val="757575"/>
              </a:solidFill>
              <a:effectLst/>
              <a:uLnTx/>
              <a:uFillTx/>
              <a:latin typeface="Helvetica"/>
              <a:cs typeface="Helvetica"/>
              <a:sym typeface="Helvetica"/>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7376583"/>
      </p:ext>
    </p:extLst>
  </p:cSld>
  <p:clrMapOvr>
    <a:masterClrMapping/>
  </p:clrMapOvr>
  <p:transition spd="med" advTm="1131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9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30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3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3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33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3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5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6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27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8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6B80048F1279479182A34478D9DDC1" ma:contentTypeVersion="17" ma:contentTypeDescription="Create a new document." ma:contentTypeScope="" ma:versionID="628c3c9635e50cc0ee33b73ddf02ea43">
  <xsd:schema xmlns:xsd="http://www.w3.org/2001/XMLSchema" xmlns:xs="http://www.w3.org/2001/XMLSchema" xmlns:p="http://schemas.microsoft.com/office/2006/metadata/properties" xmlns:ns2="2cc6b5e8-319c-4314-bc2d-ed23142ba2f8" xmlns:ns3="d13c1e84-1066-4053-8469-c32b451112ce" targetNamespace="http://schemas.microsoft.com/office/2006/metadata/properties" ma:root="true" ma:fieldsID="7c83f3164f848cec31094b8bdb452a4f" ns2:_="" ns3:_="">
    <xsd:import namespace="2cc6b5e8-319c-4314-bc2d-ed23142ba2f8"/>
    <xsd:import namespace="d13c1e84-1066-4053-8469-c32b451112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c6b5e8-319c-4314-bc2d-ed23142ba2f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6d802ce-c633-40a5-8ad7-84205598434d}" ma:internalName="TaxCatchAll" ma:showField="CatchAllData" ma:web="2cc6b5e8-319c-4314-bc2d-ed23142ba2f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3c1e84-1066-4053-8469-c32b451112c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fe82ca-dc1d-45ac-a3bb-b3a21c1f4a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3c1e84-1066-4053-8469-c32b451112ce">
      <Terms xmlns="http://schemas.microsoft.com/office/infopath/2007/PartnerControls"/>
    </lcf76f155ced4ddcb4097134ff3c332f>
    <TaxCatchAll xmlns="2cc6b5e8-319c-4314-bc2d-ed23142ba2f8" xsi:nil="true"/>
  </documentManagement>
</p:properties>
</file>

<file path=customXml/itemProps1.xml><?xml version="1.0" encoding="utf-8"?>
<ds:datastoreItem xmlns:ds="http://schemas.openxmlformats.org/officeDocument/2006/customXml" ds:itemID="{59CD758B-5718-4715-8812-FC76D094DD05}"/>
</file>

<file path=customXml/itemProps2.xml><?xml version="1.0" encoding="utf-8"?>
<ds:datastoreItem xmlns:ds="http://schemas.openxmlformats.org/officeDocument/2006/customXml" ds:itemID="{06E2E134-CDA0-4DC6-9F19-C53DAABC51D9}"/>
</file>

<file path=customXml/itemProps3.xml><?xml version="1.0" encoding="utf-8"?>
<ds:datastoreItem xmlns:ds="http://schemas.openxmlformats.org/officeDocument/2006/customXml" ds:itemID="{356CDA29-D5CD-46C6-98F9-0C7DA8E9D8A8}"/>
</file>

<file path=docProps/app.xml><?xml version="1.0" encoding="utf-8"?>
<Properties xmlns="http://schemas.openxmlformats.org/officeDocument/2006/extended-properties" xmlns:vt="http://schemas.openxmlformats.org/officeDocument/2006/docPropsVTypes">
  <TotalTime>93</TotalTime>
  <Words>1252</Words>
  <Application>Microsoft Office PowerPoint</Application>
  <PresentationFormat>Widescreen</PresentationFormat>
  <Paragraphs>152</Paragraphs>
  <Slides>17</Slides>
  <Notes>0</Notes>
  <HiddenSlides>0</HiddenSlides>
  <MMClips>17</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17</vt:i4>
      </vt:variant>
    </vt:vector>
  </HeadingPairs>
  <TitlesOfParts>
    <vt:vector size="41" baseType="lpstr">
      <vt:lpstr>AdvP159C</vt:lpstr>
      <vt:lpstr>AdvP2E4A</vt:lpstr>
      <vt:lpstr>Arial</vt:lpstr>
      <vt:lpstr>Calibri</vt:lpstr>
      <vt:lpstr>Calibri Light</vt:lpstr>
      <vt:lpstr>Graphik Compact Bold</vt:lpstr>
      <vt:lpstr>Helvetica</vt:lpstr>
      <vt:lpstr>Helvetica Neue</vt:lpstr>
      <vt:lpstr>Helvetica Neue Medium</vt:lpstr>
      <vt:lpstr>Office Theme</vt:lpstr>
      <vt:lpstr>21_BasicWhite</vt:lpstr>
      <vt:lpstr>22_BasicWhite</vt:lpstr>
      <vt:lpstr>23_BasicWhite</vt:lpstr>
      <vt:lpstr>24_BasicWhite</vt:lpstr>
      <vt:lpstr>25_BasicWhite</vt:lpstr>
      <vt:lpstr>26_BasicWhite</vt:lpstr>
      <vt:lpstr>27_BasicWhite</vt:lpstr>
      <vt:lpstr>28_BasicWhite</vt:lpstr>
      <vt:lpstr>29_BasicWhite</vt:lpstr>
      <vt:lpstr>30_BasicWhite</vt:lpstr>
      <vt:lpstr>31_BasicWhite</vt:lpstr>
      <vt:lpstr>32_BasicWhite</vt:lpstr>
      <vt:lpstr>33_BasicWhite</vt:lpstr>
      <vt:lpstr>34_BasicWhite</vt:lpstr>
      <vt:lpstr>United Pride Friends </vt:lpstr>
      <vt:lpstr>Who are 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2023-09-24T15:06:15Z</dcterms:created>
  <dcterms:modified xsi:type="dcterms:W3CDTF">2023-09-24T16:39:58Z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0x010100476B80048F1279479182A34478D9DDC1</vt:lpwstr>
  </property>
</Properties>
</file>