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6" r:id="rId12"/>
    <p:sldId id="265" r:id="rId13"/>
    <p:sldId id="268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90B3"/>
    <a:srgbClr val="92B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3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F745C-CE6C-DAA3-6FC8-3A07996B5E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55E9A3-CE01-4ECB-A8E2-4C73EDC0D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EC13D-575B-4BF4-2316-310CC1B5E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6AB8-DB3A-4DFB-BC39-74559E239A79}" type="datetimeFigureOut">
              <a:rPr lang="en-GB" smtClean="0"/>
              <a:t>28/09/2023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83835-4B32-3199-087F-F8F8C08A4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0F8A5-2C27-484E-02A5-6110F2FF3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61504-9118-477C-9733-881AB04252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96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 advTm="20000">
        <p:fade/>
      </p:transition>
    </mc:Choice>
    <mc:Fallback xmlns="">
      <p:transition advTm="2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EB127-6A58-6630-3AAA-C082F57B1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B5B3DA-E404-3604-F182-962D2FE3E4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994E4C-2A80-16E2-D674-86E142DEB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6AB8-DB3A-4DFB-BC39-74559E239A79}" type="datetimeFigureOut">
              <a:rPr lang="en-GB" smtClean="0"/>
              <a:t>28/09/2023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6DD9F-1EB3-F2DC-C1ED-C9C91B8B2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112D01-977C-1AFC-F91E-C4590518C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61504-9118-477C-9733-881AB04252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82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 advTm="20000">
        <p:fade/>
      </p:transition>
    </mc:Choice>
    <mc:Fallback xmlns="">
      <p:transition advTm="2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64C52A-4948-2CF2-5726-497AF1D224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B8A1D8-49E7-EFFE-14C1-258161C591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9A303-6AF5-A87F-F2A5-7ACF4DB2A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6AB8-DB3A-4DFB-BC39-74559E239A79}" type="datetimeFigureOut">
              <a:rPr lang="en-GB" smtClean="0"/>
              <a:t>28/09/2023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C99DC-682E-85B0-30CE-F9F41BC7F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59764-D5BC-08B4-F707-BAB948EC2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61504-9118-477C-9733-881AB04252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04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 advTm="20000">
        <p:fade/>
      </p:transition>
    </mc:Choice>
    <mc:Fallback xmlns="">
      <p:transition advTm="2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F5E15-F240-5E2D-E885-F47EB27BF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9F4D1-D662-92AD-B4A8-52D6E9EC8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19A44-2F71-8F16-DE74-B44866D46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6AB8-DB3A-4DFB-BC39-74559E239A79}" type="datetimeFigureOut">
              <a:rPr lang="en-GB" smtClean="0"/>
              <a:t>28/09/2023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C9DEC-B573-C167-B51C-2DDA5943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AF5CC-4977-B390-318A-1F2500F91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61504-9118-477C-9733-881AB04252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942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 advTm="20000">
        <p:fade/>
      </p:transition>
    </mc:Choice>
    <mc:Fallback xmlns="">
      <p:transition advTm="2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28BE3-CCEA-D061-0E47-82BE3BF05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39608D-94C5-948D-A25C-B1C959BE5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494B1-AC76-43E1-017A-F9B87C928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6AB8-DB3A-4DFB-BC39-74559E239A79}" type="datetimeFigureOut">
              <a:rPr lang="en-GB" smtClean="0"/>
              <a:t>28/09/2023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B23BC-C6B0-4560-63E5-6F26C55B6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83AFB-1005-0939-837A-339F22909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61504-9118-477C-9733-881AB04252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21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 advTm="20000">
        <p:fade/>
      </p:transition>
    </mc:Choice>
    <mc:Fallback xmlns="">
      <p:transition advTm="2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EF5DE-8A49-919B-154A-26B294CCE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96C88-D038-A988-2E04-08DD9C0496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3FBA58-5FA6-930C-C91D-09DAF8630E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D2138C-013F-F111-C713-845D8DBF6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6AB8-DB3A-4DFB-BC39-74559E239A79}" type="datetimeFigureOut">
              <a:rPr lang="en-GB" smtClean="0"/>
              <a:t>28/09/2023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6A7633-570B-6F07-6C87-20A3D636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0C4FC5-79C3-FB32-E703-2D2F226C4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61504-9118-477C-9733-881AB04252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5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 advTm="20000">
        <p:fade/>
      </p:transition>
    </mc:Choice>
    <mc:Fallback xmlns="">
      <p:transition advTm="2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F1BE6-273F-888F-1612-C3AAE9D95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D1D53C-13AB-3D5D-E8CE-10626D153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77C658-8FCB-7DF9-E1BB-6240A5A4A6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024FE6-9886-1098-BF14-883EC9BDB7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6E994D-3766-16D5-CFF5-2B1EB7CB3A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407403-F72B-4548-D700-88B484B3B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6AB8-DB3A-4DFB-BC39-74559E239A79}" type="datetimeFigureOut">
              <a:rPr lang="en-GB" smtClean="0"/>
              <a:t>28/09/2023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55147B-0AF9-77B7-BCD5-0B3E2C2AE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0C0492-5583-7F26-AEFC-B52DAF69F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61504-9118-477C-9733-881AB04252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54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 advTm="20000">
        <p:fade/>
      </p:transition>
    </mc:Choice>
    <mc:Fallback xmlns="">
      <p:transition advTm="2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9E197-CF3D-4F60-996C-09BF5B7C5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6BCBDE-B4EE-B0FA-00E0-D9F3198D8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6AB8-DB3A-4DFB-BC39-74559E239A79}" type="datetimeFigureOut">
              <a:rPr lang="en-GB" smtClean="0"/>
              <a:t>28/09/2023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FB9E8F-5428-CB9A-A6D1-84A769874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00581D-CC68-9402-2102-B0F489DC2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61504-9118-477C-9733-881AB04252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91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 advTm="20000">
        <p:fade/>
      </p:transition>
    </mc:Choice>
    <mc:Fallback xmlns="">
      <p:transition advTm="2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BA6AC1-10BE-E7E6-752D-042B0852A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6AB8-DB3A-4DFB-BC39-74559E239A79}" type="datetimeFigureOut">
              <a:rPr lang="en-GB" smtClean="0"/>
              <a:t>28/09/2023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EDB3AB-BFFD-FBF0-D6EE-63ABEDE79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689733-CCB9-85A5-89D1-9E60DB3A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61504-9118-477C-9733-881AB04252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7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 advTm="20000">
        <p:fade/>
      </p:transition>
    </mc:Choice>
    <mc:Fallback xmlns="">
      <p:transition advTm="2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07DDC-739D-EE56-7E44-EF31A0E37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0A3AA-8F79-1397-877A-3BA5935FC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126DBC-29F0-2B8E-95AB-DEA12811E3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A76C2B-0D7A-9C37-DDC6-4BB5A6439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6AB8-DB3A-4DFB-BC39-74559E239A79}" type="datetimeFigureOut">
              <a:rPr lang="en-GB" smtClean="0"/>
              <a:t>28/09/2023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622CF9-B923-A4C5-B1B9-3A995DC49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7106A4-1DF8-6266-DC7B-BD1FF0639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61504-9118-477C-9733-881AB04252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61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 advTm="20000">
        <p:fade/>
      </p:transition>
    </mc:Choice>
    <mc:Fallback xmlns="">
      <p:transition advTm="2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81231-0CC0-9F9F-D5FD-8FEC56F41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5034B2-01DB-DF52-E400-3310F95E79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4EC984-31F2-3B6C-2EFA-349B27745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29BEF-2375-F024-FC78-925AD6EF1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6AB8-DB3A-4DFB-BC39-74559E239A79}" type="datetimeFigureOut">
              <a:rPr lang="en-GB" smtClean="0"/>
              <a:t>28/09/2023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411F97-1440-5830-D2D2-EABD14CA6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5B0BCA-A5E2-E007-AFF2-7D6F68914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61504-9118-477C-9733-881AB04252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53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 advTm="20000">
        <p:fade/>
      </p:transition>
    </mc:Choice>
    <mc:Fallback xmlns="">
      <p:transition advTm="2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B1BAE-6EC5-517F-CBD9-28817DF02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68DF69-CF3F-E297-6D47-CD86EE78C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ACB34-6214-3D05-24A6-4E8CE81688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D6AB8-DB3A-4DFB-BC39-74559E239A79}" type="datetimeFigureOut">
              <a:rPr lang="en-GB" smtClean="0"/>
              <a:t>28/09/2023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CD8D9E-A900-2EDF-8C72-EBA8D734D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8D695-C665-338C-8638-F7714BBF73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61504-9118-477C-9733-881AB04252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775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30" advTm="20000">
        <p:fade/>
      </p:transition>
    </mc:Choice>
    <mc:Fallback xmlns="">
      <p:transition advTm="2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ollage of people sitting in a chair&#10;&#10;Description automatically generated">
            <a:extLst>
              <a:ext uri="{FF2B5EF4-FFF2-40B4-BE49-F238E27FC236}">
                <a16:creationId xmlns:a16="http://schemas.microsoft.com/office/drawing/2014/main" id="{61231D9E-0219-1365-02B9-6A1E367BF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419" y="2061529"/>
            <a:ext cx="9145019" cy="479647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6FC7A99-D92E-B926-A7DF-AC4FBF990568}"/>
              </a:ext>
            </a:extLst>
          </p:cNvPr>
          <p:cNvSpPr/>
          <p:nvPr/>
        </p:nvSpPr>
        <p:spPr>
          <a:xfrm>
            <a:off x="0" y="4637794"/>
            <a:ext cx="6799006" cy="17123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192AAD-C58A-4F31-D24B-17E26EACEC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643" y="4521364"/>
            <a:ext cx="7074310" cy="1107373"/>
          </a:xfrm>
        </p:spPr>
        <p:txBody>
          <a:bodyPr/>
          <a:lstStyle/>
          <a:p>
            <a:pPr algn="l"/>
            <a:r>
              <a:rPr lang="en-GB" dirty="0">
                <a:solidFill>
                  <a:schemeClr val="bg1"/>
                </a:solidFill>
                <a:latin typeface="Candara" panose="020E0502030303020204" pitchFamily="34" charset="0"/>
              </a:rPr>
              <a:t>The Wave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FAD652-00CA-EA91-AF41-6E6FF0C89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643" y="5617577"/>
            <a:ext cx="7074310" cy="644101"/>
          </a:xfrm>
        </p:spPr>
        <p:txBody>
          <a:bodyPr/>
          <a:lstStyle/>
          <a:p>
            <a:pPr algn="l"/>
            <a:r>
              <a:rPr lang="en-GB" dirty="0">
                <a:solidFill>
                  <a:schemeClr val="bg1"/>
                </a:solidFill>
                <a:latin typeface="Candara" panose="020E0502030303020204" pitchFamily="34" charset="0"/>
              </a:rPr>
              <a:t>Safe Ageing No Discrimination (SAND)</a:t>
            </a:r>
          </a:p>
        </p:txBody>
      </p:sp>
      <p:pic>
        <p:nvPicPr>
          <p:cNvPr id="5" name="Picture 4" descr="A green circle with a white w and black text&#10;&#10;Description automatically generated">
            <a:extLst>
              <a:ext uri="{FF2B5EF4-FFF2-40B4-BE49-F238E27FC236}">
                <a16:creationId xmlns:a16="http://schemas.microsoft.com/office/drawing/2014/main" id="{26C342A4-B3EA-9E01-86F0-16BD6C797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438" y="303973"/>
            <a:ext cx="1642814" cy="1642814"/>
          </a:xfrm>
          <a:prstGeom prst="rect">
            <a:avLst/>
          </a:prstGeom>
        </p:spPr>
      </p:pic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03E2C10C-23B4-E12B-EB64-42900A00F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21" y="656849"/>
            <a:ext cx="3900912" cy="1478080"/>
          </a:xfrm>
          <a:prstGeom prst="rect">
            <a:avLst/>
          </a:prstGeom>
        </p:spPr>
      </p:pic>
      <p:pic>
        <p:nvPicPr>
          <p:cNvPr id="9" name="Picture 8" descr="A rainbow flag with text&#10;&#10;Description automatically generated">
            <a:extLst>
              <a:ext uri="{FF2B5EF4-FFF2-40B4-BE49-F238E27FC236}">
                <a16:creationId xmlns:a16="http://schemas.microsoft.com/office/drawing/2014/main" id="{A57DBD04-5C42-F9E8-AB24-458B4EF0BB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87" y="477944"/>
            <a:ext cx="1797834" cy="165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4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 advTm="20000">
        <p:fade/>
      </p:transition>
    </mc:Choice>
    <mc:Fallback xmlns="">
      <p:transition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B4B6CBB-DFEA-2CDE-0420-67D84727F886}"/>
              </a:ext>
            </a:extLst>
          </p:cNvPr>
          <p:cNvSpPr/>
          <p:nvPr/>
        </p:nvSpPr>
        <p:spPr>
          <a:xfrm>
            <a:off x="0" y="604684"/>
            <a:ext cx="9261987" cy="7226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FAD652-00CA-EA91-AF41-6E6FF0C89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48" y="745683"/>
            <a:ext cx="3549445" cy="440673"/>
          </a:xfrm>
        </p:spPr>
        <p:txBody>
          <a:bodyPr>
            <a:noAutofit/>
          </a:bodyPr>
          <a:lstStyle/>
          <a:p>
            <a:pPr algn="l"/>
            <a:r>
              <a:rPr lang="en-GB" sz="3200" b="1" dirty="0">
                <a:solidFill>
                  <a:schemeClr val="bg1"/>
                </a:solidFill>
                <a:latin typeface="Candara" panose="020E0502030303020204" pitchFamily="34" charset="0"/>
              </a:rPr>
              <a:t>The Wave Project</a:t>
            </a:r>
          </a:p>
        </p:txBody>
      </p:sp>
      <p:pic>
        <p:nvPicPr>
          <p:cNvPr id="16" name="Picture 15" descr="A green circle with a white w and black text&#10;&#10;Description automatically generated">
            <a:extLst>
              <a:ext uri="{FF2B5EF4-FFF2-40B4-BE49-F238E27FC236}">
                <a16:creationId xmlns:a16="http://schemas.microsoft.com/office/drawing/2014/main" id="{A2657161-FA7F-37C5-862E-C8D2E5620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438" y="303973"/>
            <a:ext cx="1642814" cy="16428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DCAFDE-A541-FA73-E443-41364C91E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436" y="2453888"/>
            <a:ext cx="7567384" cy="19263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4F2579-D422-262B-D07B-2D8F58B7E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63329"/>
            <a:ext cx="4176907" cy="529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96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 advTm="20000">
        <p:fade/>
      </p:transition>
    </mc:Choice>
    <mc:Fallback xmlns="">
      <p:transition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B4B6CBB-DFEA-2CDE-0420-67D84727F886}"/>
              </a:ext>
            </a:extLst>
          </p:cNvPr>
          <p:cNvSpPr/>
          <p:nvPr/>
        </p:nvSpPr>
        <p:spPr>
          <a:xfrm>
            <a:off x="0" y="604684"/>
            <a:ext cx="9261987" cy="7226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FAD652-00CA-EA91-AF41-6E6FF0C89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48" y="745683"/>
            <a:ext cx="3549445" cy="440673"/>
          </a:xfrm>
        </p:spPr>
        <p:txBody>
          <a:bodyPr>
            <a:noAutofit/>
          </a:bodyPr>
          <a:lstStyle/>
          <a:p>
            <a:pPr algn="l"/>
            <a:r>
              <a:rPr lang="en-GB" sz="3200" b="1" dirty="0">
                <a:solidFill>
                  <a:schemeClr val="bg1"/>
                </a:solidFill>
                <a:latin typeface="Candara" panose="020E0502030303020204" pitchFamily="34" charset="0"/>
              </a:rPr>
              <a:t>The Wave Project</a:t>
            </a:r>
          </a:p>
        </p:txBody>
      </p:sp>
      <p:pic>
        <p:nvPicPr>
          <p:cNvPr id="16" name="Picture 15" descr="A green circle with a white w and black text&#10;&#10;Description automatically generated">
            <a:extLst>
              <a:ext uri="{FF2B5EF4-FFF2-40B4-BE49-F238E27FC236}">
                <a16:creationId xmlns:a16="http://schemas.microsoft.com/office/drawing/2014/main" id="{A2657161-FA7F-37C5-862E-C8D2E5620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438" y="303973"/>
            <a:ext cx="1642814" cy="16428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01911C-BF88-95B1-B088-CD03C0057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2967" y="2652464"/>
            <a:ext cx="5047278" cy="39785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CA63CB-167B-11ED-BFD7-9D449D711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40" y="3996806"/>
            <a:ext cx="6999961" cy="150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13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 advTm="20000">
        <p:fade/>
      </p:transition>
    </mc:Choice>
    <mc:Fallback xmlns="">
      <p:transition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B4B6CBB-DFEA-2CDE-0420-67D84727F886}"/>
              </a:ext>
            </a:extLst>
          </p:cNvPr>
          <p:cNvSpPr/>
          <p:nvPr/>
        </p:nvSpPr>
        <p:spPr>
          <a:xfrm>
            <a:off x="0" y="604684"/>
            <a:ext cx="9261987" cy="7226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FAD652-00CA-EA91-AF41-6E6FF0C89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48" y="745683"/>
            <a:ext cx="3549445" cy="440673"/>
          </a:xfrm>
        </p:spPr>
        <p:txBody>
          <a:bodyPr>
            <a:noAutofit/>
          </a:bodyPr>
          <a:lstStyle/>
          <a:p>
            <a:pPr algn="l"/>
            <a:r>
              <a:rPr lang="en-GB" sz="3200" b="1" dirty="0">
                <a:solidFill>
                  <a:schemeClr val="bg1"/>
                </a:solidFill>
                <a:latin typeface="Candara" panose="020E0502030303020204" pitchFamily="34" charset="0"/>
              </a:rPr>
              <a:t>The Wave Project</a:t>
            </a:r>
          </a:p>
        </p:txBody>
      </p:sp>
      <p:pic>
        <p:nvPicPr>
          <p:cNvPr id="16" name="Picture 15" descr="A green circle with a white w and black text&#10;&#10;Description automatically generated">
            <a:extLst>
              <a:ext uri="{FF2B5EF4-FFF2-40B4-BE49-F238E27FC236}">
                <a16:creationId xmlns:a16="http://schemas.microsoft.com/office/drawing/2014/main" id="{A2657161-FA7F-37C5-862E-C8D2E5620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438" y="303973"/>
            <a:ext cx="1642814" cy="16428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E8DD5D-603D-189B-4CE9-4D38AD91C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48" y="1531373"/>
            <a:ext cx="4938665" cy="4938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D6CDD-0005-64F6-24D7-263BB4A31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5205" y="4399965"/>
            <a:ext cx="6450824" cy="208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 advTm="20000">
        <p:fade/>
      </p:transition>
    </mc:Choice>
    <mc:Fallback xmlns="">
      <p:transition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B4B6CBB-DFEA-2CDE-0420-67D84727F886}"/>
              </a:ext>
            </a:extLst>
          </p:cNvPr>
          <p:cNvSpPr/>
          <p:nvPr/>
        </p:nvSpPr>
        <p:spPr>
          <a:xfrm>
            <a:off x="0" y="604684"/>
            <a:ext cx="9261987" cy="7226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FAD652-00CA-EA91-AF41-6E6FF0C89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48" y="745683"/>
            <a:ext cx="3549445" cy="440673"/>
          </a:xfrm>
        </p:spPr>
        <p:txBody>
          <a:bodyPr>
            <a:noAutofit/>
          </a:bodyPr>
          <a:lstStyle/>
          <a:p>
            <a:pPr algn="l"/>
            <a:r>
              <a:rPr lang="en-GB" sz="3200" b="1" dirty="0">
                <a:solidFill>
                  <a:schemeClr val="bg1"/>
                </a:solidFill>
                <a:latin typeface="Candara" panose="020E0502030303020204" pitchFamily="34" charset="0"/>
              </a:rPr>
              <a:t>The Wave Project</a:t>
            </a:r>
          </a:p>
        </p:txBody>
      </p:sp>
      <p:pic>
        <p:nvPicPr>
          <p:cNvPr id="16" name="Picture 15" descr="A green circle with a white w and black text&#10;&#10;Description automatically generated">
            <a:extLst>
              <a:ext uri="{FF2B5EF4-FFF2-40B4-BE49-F238E27FC236}">
                <a16:creationId xmlns:a16="http://schemas.microsoft.com/office/drawing/2014/main" id="{A2657161-FA7F-37C5-862E-C8D2E5620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438" y="303973"/>
            <a:ext cx="1642814" cy="16428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1926F8-F8D3-A695-E0CE-ACD356C1E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221" y="2336318"/>
            <a:ext cx="5336779" cy="42177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B2BC83-CA68-66D2-C1C0-521F07087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98" y="2354193"/>
            <a:ext cx="6707583" cy="245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2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 advTm="20000">
        <p:fade/>
      </p:transition>
    </mc:Choice>
    <mc:Fallback xmlns="">
      <p:transition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B4B6CBB-DFEA-2CDE-0420-67D84727F886}"/>
              </a:ext>
            </a:extLst>
          </p:cNvPr>
          <p:cNvSpPr/>
          <p:nvPr/>
        </p:nvSpPr>
        <p:spPr>
          <a:xfrm>
            <a:off x="0" y="604684"/>
            <a:ext cx="9261987" cy="7226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FAD652-00CA-EA91-AF41-6E6FF0C89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48" y="745683"/>
            <a:ext cx="3549445" cy="440673"/>
          </a:xfrm>
        </p:spPr>
        <p:txBody>
          <a:bodyPr>
            <a:noAutofit/>
          </a:bodyPr>
          <a:lstStyle/>
          <a:p>
            <a:pPr algn="l"/>
            <a:r>
              <a:rPr lang="en-GB" sz="3200" b="1" dirty="0">
                <a:solidFill>
                  <a:schemeClr val="bg1"/>
                </a:solidFill>
                <a:latin typeface="Candara" panose="020E0502030303020204" pitchFamily="34" charset="0"/>
              </a:rPr>
              <a:t>The Wave Project</a:t>
            </a:r>
          </a:p>
        </p:txBody>
      </p:sp>
      <p:pic>
        <p:nvPicPr>
          <p:cNvPr id="16" name="Picture 15" descr="A green circle with a white w and black text&#10;&#10;Description automatically generated">
            <a:extLst>
              <a:ext uri="{FF2B5EF4-FFF2-40B4-BE49-F238E27FC236}">
                <a16:creationId xmlns:a16="http://schemas.microsoft.com/office/drawing/2014/main" id="{A2657161-FA7F-37C5-862E-C8D2E5620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438" y="303973"/>
            <a:ext cx="1642814" cy="16428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6C082E-F2CA-4A32-FC15-982DAD407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13" y="1468354"/>
            <a:ext cx="4247554" cy="53896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1C74CF-F169-36A4-F6B2-32977AC69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1102" y="2654710"/>
            <a:ext cx="7290325" cy="310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9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 advTm="20000">
        <p:fade/>
      </p:transition>
    </mc:Choice>
    <mc:Fallback xmlns="">
      <p:transition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B4B6CBB-DFEA-2CDE-0420-67D84727F886}"/>
              </a:ext>
            </a:extLst>
          </p:cNvPr>
          <p:cNvSpPr/>
          <p:nvPr/>
        </p:nvSpPr>
        <p:spPr>
          <a:xfrm>
            <a:off x="0" y="604684"/>
            <a:ext cx="9261987" cy="7226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FAD652-00CA-EA91-AF41-6E6FF0C89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48" y="745683"/>
            <a:ext cx="3549445" cy="440673"/>
          </a:xfrm>
        </p:spPr>
        <p:txBody>
          <a:bodyPr>
            <a:noAutofit/>
          </a:bodyPr>
          <a:lstStyle/>
          <a:p>
            <a:pPr algn="l"/>
            <a:r>
              <a:rPr lang="en-GB" sz="3200" b="1" dirty="0">
                <a:solidFill>
                  <a:schemeClr val="bg1"/>
                </a:solidFill>
                <a:latin typeface="Candara" panose="020E0502030303020204" pitchFamily="34" charset="0"/>
              </a:rPr>
              <a:t>The Wave Project</a:t>
            </a:r>
          </a:p>
        </p:txBody>
      </p:sp>
      <p:pic>
        <p:nvPicPr>
          <p:cNvPr id="16" name="Picture 15" descr="A green circle with a white w and black text&#10;&#10;Description automatically generated">
            <a:extLst>
              <a:ext uri="{FF2B5EF4-FFF2-40B4-BE49-F238E27FC236}">
                <a16:creationId xmlns:a16="http://schemas.microsoft.com/office/drawing/2014/main" id="{A2657161-FA7F-37C5-862E-C8D2E5620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438" y="303973"/>
            <a:ext cx="1642814" cy="1642814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1FD35FF5-295C-566E-789D-7B5E3F9E6C2E}"/>
              </a:ext>
            </a:extLst>
          </p:cNvPr>
          <p:cNvSpPr txBox="1">
            <a:spLocks/>
          </p:cNvSpPr>
          <p:nvPr/>
        </p:nvSpPr>
        <p:spPr>
          <a:xfrm>
            <a:off x="442037" y="2119549"/>
            <a:ext cx="5248381" cy="644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Candara" panose="020E0502030303020204" pitchFamily="34" charset="0"/>
              </a:rPr>
              <a:t>Find out more about SAND: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684718D-DE91-A5AB-4003-F129D30276E5}"/>
              </a:ext>
            </a:extLst>
          </p:cNvPr>
          <p:cNvSpPr txBox="1">
            <a:spLocks/>
          </p:cNvSpPr>
          <p:nvPr/>
        </p:nvSpPr>
        <p:spPr>
          <a:xfrm>
            <a:off x="1167168" y="3211086"/>
            <a:ext cx="5248381" cy="644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latin typeface="Candara" panose="020E0502030303020204" pitchFamily="34" charset="0"/>
              </a:rPr>
              <a:t>www.lgbtsand.com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7AB8E34-C2FB-191C-0C78-0070B29A39F0}"/>
              </a:ext>
            </a:extLst>
          </p:cNvPr>
          <p:cNvSpPr txBox="1">
            <a:spLocks/>
          </p:cNvSpPr>
          <p:nvPr/>
        </p:nvSpPr>
        <p:spPr>
          <a:xfrm>
            <a:off x="1167169" y="4648942"/>
            <a:ext cx="5248381" cy="644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latin typeface="Candara" panose="020E0502030303020204" pitchFamily="34" charset="0"/>
              </a:rPr>
              <a:t>@lgbtsand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F194A98-A6C3-C6D5-CA4E-66F1F60F07BF}"/>
              </a:ext>
            </a:extLst>
          </p:cNvPr>
          <p:cNvSpPr txBox="1">
            <a:spLocks/>
          </p:cNvSpPr>
          <p:nvPr/>
        </p:nvSpPr>
        <p:spPr>
          <a:xfrm>
            <a:off x="1167167" y="3930014"/>
            <a:ext cx="5248381" cy="644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latin typeface="Candara" panose="020E0502030303020204" pitchFamily="34" charset="0"/>
              </a:rPr>
              <a:t>info@lgbtsand.com</a:t>
            </a:r>
          </a:p>
        </p:txBody>
      </p:sp>
    </p:spTree>
    <p:extLst>
      <p:ext uri="{BB962C8B-B14F-4D97-AF65-F5344CB8AC3E}">
        <p14:creationId xmlns:p14="http://schemas.microsoft.com/office/powerpoint/2010/main" val="232762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" advTm="20000">
        <p:fade/>
      </p:transition>
    </mc:Choice>
    <mc:Fallback>
      <p:transition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B4B6CBB-DFEA-2CDE-0420-67D84727F886}"/>
              </a:ext>
            </a:extLst>
          </p:cNvPr>
          <p:cNvSpPr/>
          <p:nvPr/>
        </p:nvSpPr>
        <p:spPr>
          <a:xfrm>
            <a:off x="0" y="604684"/>
            <a:ext cx="9261987" cy="7226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FAD652-00CA-EA91-AF41-6E6FF0C89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48" y="745683"/>
            <a:ext cx="3549445" cy="440673"/>
          </a:xfrm>
        </p:spPr>
        <p:txBody>
          <a:bodyPr>
            <a:noAutofit/>
          </a:bodyPr>
          <a:lstStyle/>
          <a:p>
            <a:pPr algn="l"/>
            <a:r>
              <a:rPr lang="en-GB" sz="3200" b="1" dirty="0">
                <a:solidFill>
                  <a:schemeClr val="bg1"/>
                </a:solidFill>
                <a:latin typeface="Candara" panose="020E0502030303020204" pitchFamily="34" charset="0"/>
              </a:rPr>
              <a:t>The Wave Project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75745DB-BF88-70DF-A65D-91867FE45D23}"/>
              </a:ext>
            </a:extLst>
          </p:cNvPr>
          <p:cNvSpPr txBox="1">
            <a:spLocks/>
          </p:cNvSpPr>
          <p:nvPr/>
        </p:nvSpPr>
        <p:spPr>
          <a:xfrm>
            <a:off x="473418" y="3429000"/>
            <a:ext cx="10735356" cy="6120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3200" i="1" dirty="0">
                <a:latin typeface="Candara" panose="020E0502030303020204" pitchFamily="34" charset="0"/>
              </a:rPr>
              <a:t>“It never occurred to me that there are older LGBT+ people”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F671683-8346-0477-3AB0-619544BAB926}"/>
              </a:ext>
            </a:extLst>
          </p:cNvPr>
          <p:cNvSpPr txBox="1">
            <a:spLocks/>
          </p:cNvSpPr>
          <p:nvPr/>
        </p:nvSpPr>
        <p:spPr>
          <a:xfrm>
            <a:off x="4134464" y="4009015"/>
            <a:ext cx="7074310" cy="644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3200" dirty="0">
                <a:latin typeface="Candara" panose="020E0502030303020204" pitchFamily="34" charset="0"/>
              </a:rPr>
              <a:t>— Shropshire GP, 2018</a:t>
            </a:r>
          </a:p>
        </p:txBody>
      </p:sp>
      <p:pic>
        <p:nvPicPr>
          <p:cNvPr id="16" name="Picture 15" descr="A green circle with a white w and black text&#10;&#10;Description automatically generated">
            <a:extLst>
              <a:ext uri="{FF2B5EF4-FFF2-40B4-BE49-F238E27FC236}">
                <a16:creationId xmlns:a16="http://schemas.microsoft.com/office/drawing/2014/main" id="{A2657161-FA7F-37C5-862E-C8D2E5620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438" y="303973"/>
            <a:ext cx="1642814" cy="164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9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 advTm="20000">
        <p:fade/>
      </p:transition>
    </mc:Choice>
    <mc:Fallback xmlns="">
      <p:transition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B4B6CBB-DFEA-2CDE-0420-67D84727F886}"/>
              </a:ext>
            </a:extLst>
          </p:cNvPr>
          <p:cNvSpPr/>
          <p:nvPr/>
        </p:nvSpPr>
        <p:spPr>
          <a:xfrm>
            <a:off x="0" y="604684"/>
            <a:ext cx="9261987" cy="7226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FAD652-00CA-EA91-AF41-6E6FF0C89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48" y="745683"/>
            <a:ext cx="3549445" cy="440673"/>
          </a:xfrm>
        </p:spPr>
        <p:txBody>
          <a:bodyPr>
            <a:noAutofit/>
          </a:bodyPr>
          <a:lstStyle/>
          <a:p>
            <a:pPr algn="l"/>
            <a:r>
              <a:rPr lang="en-GB" sz="3200" b="1" dirty="0">
                <a:solidFill>
                  <a:schemeClr val="bg1"/>
                </a:solidFill>
                <a:latin typeface="Candara" panose="020E0502030303020204" pitchFamily="34" charset="0"/>
              </a:rPr>
              <a:t>The Wave Project</a:t>
            </a:r>
          </a:p>
        </p:txBody>
      </p:sp>
      <p:pic>
        <p:nvPicPr>
          <p:cNvPr id="16" name="Picture 15" descr="A green circle with a white w and black text&#10;&#10;Description automatically generated">
            <a:extLst>
              <a:ext uri="{FF2B5EF4-FFF2-40B4-BE49-F238E27FC236}">
                <a16:creationId xmlns:a16="http://schemas.microsoft.com/office/drawing/2014/main" id="{A2657161-FA7F-37C5-862E-C8D2E5620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438" y="303973"/>
            <a:ext cx="1642814" cy="1642814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D199D7B9-D06A-7FD9-4357-A422053F4144}"/>
              </a:ext>
            </a:extLst>
          </p:cNvPr>
          <p:cNvSpPr txBox="1">
            <a:spLocks/>
          </p:cNvSpPr>
          <p:nvPr/>
        </p:nvSpPr>
        <p:spPr>
          <a:xfrm>
            <a:off x="442037" y="2119549"/>
            <a:ext cx="9572117" cy="644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Candara" panose="020E0502030303020204" pitchFamily="34" charset="0"/>
              </a:rPr>
              <a:t>An exhibition of 46 photos depicting 59 LGBT+ people aged 50-100+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3E88336-9A3B-BE79-C0EA-112E53643853}"/>
              </a:ext>
            </a:extLst>
          </p:cNvPr>
          <p:cNvSpPr txBox="1">
            <a:spLocks/>
          </p:cNvSpPr>
          <p:nvPr/>
        </p:nvSpPr>
        <p:spPr>
          <a:xfrm>
            <a:off x="442038" y="2991739"/>
            <a:ext cx="10569678" cy="644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Candara" panose="020E0502030303020204" pitchFamily="34" charset="0"/>
              </a:rPr>
              <a:t>who live, work or play in Shropshire, Telford &amp; Wrekin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9080D8A-9970-6B46-7A00-7E0A1FCDD03E}"/>
              </a:ext>
            </a:extLst>
          </p:cNvPr>
          <p:cNvSpPr txBox="1">
            <a:spLocks/>
          </p:cNvSpPr>
          <p:nvPr/>
        </p:nvSpPr>
        <p:spPr>
          <a:xfrm>
            <a:off x="442038" y="3837868"/>
            <a:ext cx="10569678" cy="644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Candara" panose="020E0502030303020204" pitchFamily="34" charset="0"/>
              </a:rPr>
              <a:t>giving us a wave and sharing what visibility means to them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060716C-033D-215A-76B4-BB3B4EC13244}"/>
              </a:ext>
            </a:extLst>
          </p:cNvPr>
          <p:cNvSpPr txBox="1">
            <a:spLocks/>
          </p:cNvSpPr>
          <p:nvPr/>
        </p:nvSpPr>
        <p:spPr>
          <a:xfrm>
            <a:off x="442038" y="4627556"/>
            <a:ext cx="10569678" cy="644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3200" dirty="0">
              <a:latin typeface="Candara" panose="020E0502030303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024B564-83C5-77BA-1E34-CD1C7D32C485}"/>
              </a:ext>
            </a:extLst>
          </p:cNvPr>
          <p:cNvSpPr txBox="1">
            <a:spLocks/>
          </p:cNvSpPr>
          <p:nvPr/>
        </p:nvSpPr>
        <p:spPr>
          <a:xfrm>
            <a:off x="442038" y="4680792"/>
            <a:ext cx="10569678" cy="644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Candara" panose="020E0502030303020204" pitchFamily="34" charset="0"/>
              </a:rPr>
              <a:t>displayed in Shrewsbury Museum &amp; Art Gallery, June 2023.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526B508-7044-EA9F-83EB-C89FFD7B1D3F}"/>
              </a:ext>
            </a:extLst>
          </p:cNvPr>
          <p:cNvSpPr txBox="1">
            <a:spLocks/>
          </p:cNvSpPr>
          <p:nvPr/>
        </p:nvSpPr>
        <p:spPr>
          <a:xfrm>
            <a:off x="442038" y="5468216"/>
            <a:ext cx="10569678" cy="644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Candara" panose="020E0502030303020204" pitchFamily="34" charset="0"/>
              </a:rPr>
              <a:t>Here is a sample!</a:t>
            </a:r>
          </a:p>
        </p:txBody>
      </p:sp>
    </p:spTree>
    <p:extLst>
      <p:ext uri="{BB962C8B-B14F-4D97-AF65-F5344CB8AC3E}">
        <p14:creationId xmlns:p14="http://schemas.microsoft.com/office/powerpoint/2010/main" val="131480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 advTm="20000">
        <p:fade/>
      </p:transition>
    </mc:Choice>
    <mc:Fallback xmlns="">
      <p:transition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B4B6CBB-DFEA-2CDE-0420-67D84727F886}"/>
              </a:ext>
            </a:extLst>
          </p:cNvPr>
          <p:cNvSpPr/>
          <p:nvPr/>
        </p:nvSpPr>
        <p:spPr>
          <a:xfrm>
            <a:off x="0" y="604684"/>
            <a:ext cx="9261987" cy="7226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FAD652-00CA-EA91-AF41-6E6FF0C89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48" y="745683"/>
            <a:ext cx="3549445" cy="440673"/>
          </a:xfrm>
        </p:spPr>
        <p:txBody>
          <a:bodyPr>
            <a:noAutofit/>
          </a:bodyPr>
          <a:lstStyle/>
          <a:p>
            <a:pPr algn="l"/>
            <a:r>
              <a:rPr lang="en-GB" sz="3200" b="1" dirty="0">
                <a:solidFill>
                  <a:schemeClr val="bg1"/>
                </a:solidFill>
                <a:latin typeface="Candara" panose="020E0502030303020204" pitchFamily="34" charset="0"/>
              </a:rPr>
              <a:t>The Wave Project</a:t>
            </a:r>
          </a:p>
        </p:txBody>
      </p:sp>
      <p:pic>
        <p:nvPicPr>
          <p:cNvPr id="16" name="Picture 15" descr="A green circle with a white w and black text&#10;&#10;Description automatically generated">
            <a:extLst>
              <a:ext uri="{FF2B5EF4-FFF2-40B4-BE49-F238E27FC236}">
                <a16:creationId xmlns:a16="http://schemas.microsoft.com/office/drawing/2014/main" id="{A2657161-FA7F-37C5-862E-C8D2E5620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438" y="303973"/>
            <a:ext cx="1642814" cy="1642814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2060716C-033D-215A-76B4-BB3B4EC13244}"/>
              </a:ext>
            </a:extLst>
          </p:cNvPr>
          <p:cNvSpPr txBox="1">
            <a:spLocks/>
          </p:cNvSpPr>
          <p:nvPr/>
        </p:nvSpPr>
        <p:spPr>
          <a:xfrm>
            <a:off x="442038" y="5468216"/>
            <a:ext cx="10569678" cy="644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3200" dirty="0">
              <a:latin typeface="Candara" panose="020E0502030303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251438-8B11-C5DF-53D0-F749DFA45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8354"/>
            <a:ext cx="4256109" cy="53896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3E02B7-AAE0-F3AE-44C8-06D062358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997" y="3429000"/>
            <a:ext cx="7005791" cy="326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5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 advTm="20000">
        <p:fade/>
      </p:transition>
    </mc:Choice>
    <mc:Fallback xmlns="">
      <p:transition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B4B6CBB-DFEA-2CDE-0420-67D84727F886}"/>
              </a:ext>
            </a:extLst>
          </p:cNvPr>
          <p:cNvSpPr/>
          <p:nvPr/>
        </p:nvSpPr>
        <p:spPr>
          <a:xfrm>
            <a:off x="0" y="604684"/>
            <a:ext cx="9261987" cy="7226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FAD652-00CA-EA91-AF41-6E6FF0C89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48" y="745683"/>
            <a:ext cx="3549445" cy="440673"/>
          </a:xfrm>
        </p:spPr>
        <p:txBody>
          <a:bodyPr>
            <a:noAutofit/>
          </a:bodyPr>
          <a:lstStyle/>
          <a:p>
            <a:pPr algn="l"/>
            <a:r>
              <a:rPr lang="en-GB" sz="3200" b="1" dirty="0">
                <a:solidFill>
                  <a:schemeClr val="bg1"/>
                </a:solidFill>
                <a:latin typeface="Candara" panose="020E0502030303020204" pitchFamily="34" charset="0"/>
              </a:rPr>
              <a:t>The Wave Project</a:t>
            </a:r>
          </a:p>
        </p:txBody>
      </p:sp>
      <p:pic>
        <p:nvPicPr>
          <p:cNvPr id="16" name="Picture 15" descr="A green circle with a white w and black text&#10;&#10;Description automatically generated">
            <a:extLst>
              <a:ext uri="{FF2B5EF4-FFF2-40B4-BE49-F238E27FC236}">
                <a16:creationId xmlns:a16="http://schemas.microsoft.com/office/drawing/2014/main" id="{A2657161-FA7F-37C5-862E-C8D2E5620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438" y="303973"/>
            <a:ext cx="1642814" cy="1642814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2060716C-033D-215A-76B4-BB3B4EC13244}"/>
              </a:ext>
            </a:extLst>
          </p:cNvPr>
          <p:cNvSpPr txBox="1">
            <a:spLocks/>
          </p:cNvSpPr>
          <p:nvPr/>
        </p:nvSpPr>
        <p:spPr>
          <a:xfrm>
            <a:off x="442038" y="5468216"/>
            <a:ext cx="10569678" cy="644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3200" dirty="0">
              <a:latin typeface="Candara" panose="020E05020303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8DE775-6045-755C-DE8C-4C0D54A32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73" y="4643163"/>
            <a:ext cx="6200181" cy="20188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CB56BA-382D-2C7D-4F04-60C6F9C64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0965" y="2271252"/>
            <a:ext cx="4577162" cy="458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0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 advTm="20000">
        <p:fade/>
      </p:transition>
    </mc:Choice>
    <mc:Fallback xmlns="">
      <p:transition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B4B6CBB-DFEA-2CDE-0420-67D84727F886}"/>
              </a:ext>
            </a:extLst>
          </p:cNvPr>
          <p:cNvSpPr/>
          <p:nvPr/>
        </p:nvSpPr>
        <p:spPr>
          <a:xfrm>
            <a:off x="0" y="604684"/>
            <a:ext cx="9261987" cy="7226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FAD652-00CA-EA91-AF41-6E6FF0C89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48" y="745683"/>
            <a:ext cx="3549445" cy="440673"/>
          </a:xfrm>
        </p:spPr>
        <p:txBody>
          <a:bodyPr>
            <a:noAutofit/>
          </a:bodyPr>
          <a:lstStyle/>
          <a:p>
            <a:pPr algn="l"/>
            <a:r>
              <a:rPr lang="en-GB" sz="3200" b="1" dirty="0">
                <a:solidFill>
                  <a:schemeClr val="bg1"/>
                </a:solidFill>
                <a:latin typeface="Candara" panose="020E0502030303020204" pitchFamily="34" charset="0"/>
              </a:rPr>
              <a:t>The Wave Project</a:t>
            </a:r>
          </a:p>
        </p:txBody>
      </p:sp>
      <p:pic>
        <p:nvPicPr>
          <p:cNvPr id="16" name="Picture 15" descr="A green circle with a white w and black text&#10;&#10;Description automatically generated">
            <a:extLst>
              <a:ext uri="{FF2B5EF4-FFF2-40B4-BE49-F238E27FC236}">
                <a16:creationId xmlns:a16="http://schemas.microsoft.com/office/drawing/2014/main" id="{A2657161-FA7F-37C5-862E-C8D2E5620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438" y="303973"/>
            <a:ext cx="1642814" cy="16428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5B4F79-D93A-566A-D305-DCE7063A9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212" y="4036868"/>
            <a:ext cx="4395804" cy="722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E5F778-A24A-ACC8-DCB5-0B257839D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901" y="1614845"/>
            <a:ext cx="3155851" cy="3162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147067-30A4-CD30-F73A-40A0508403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734" y="1614845"/>
            <a:ext cx="3037471" cy="38533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84D9B9-49B8-7029-1027-A6CD6C0423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646" y="5595069"/>
            <a:ext cx="4725040" cy="75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9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 advTm="20000">
        <p:fade/>
      </p:transition>
    </mc:Choice>
    <mc:Fallback xmlns="">
      <p:transition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B4B6CBB-DFEA-2CDE-0420-67D84727F886}"/>
              </a:ext>
            </a:extLst>
          </p:cNvPr>
          <p:cNvSpPr/>
          <p:nvPr/>
        </p:nvSpPr>
        <p:spPr>
          <a:xfrm>
            <a:off x="0" y="604684"/>
            <a:ext cx="9261987" cy="7226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FAD652-00CA-EA91-AF41-6E6FF0C89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48" y="745683"/>
            <a:ext cx="3549445" cy="440673"/>
          </a:xfrm>
        </p:spPr>
        <p:txBody>
          <a:bodyPr>
            <a:noAutofit/>
          </a:bodyPr>
          <a:lstStyle/>
          <a:p>
            <a:pPr algn="l"/>
            <a:r>
              <a:rPr lang="en-GB" sz="3200" b="1" dirty="0">
                <a:solidFill>
                  <a:schemeClr val="bg1"/>
                </a:solidFill>
                <a:latin typeface="Candara" panose="020E0502030303020204" pitchFamily="34" charset="0"/>
              </a:rPr>
              <a:t>The Wave Project</a:t>
            </a:r>
          </a:p>
        </p:txBody>
      </p:sp>
      <p:pic>
        <p:nvPicPr>
          <p:cNvPr id="16" name="Picture 15" descr="A green circle with a white w and black text&#10;&#10;Description automatically generated">
            <a:extLst>
              <a:ext uri="{FF2B5EF4-FFF2-40B4-BE49-F238E27FC236}">
                <a16:creationId xmlns:a16="http://schemas.microsoft.com/office/drawing/2014/main" id="{A2657161-FA7F-37C5-862E-C8D2E5620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438" y="303973"/>
            <a:ext cx="1642814" cy="1642814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2060716C-033D-215A-76B4-BB3B4EC13244}"/>
              </a:ext>
            </a:extLst>
          </p:cNvPr>
          <p:cNvSpPr txBox="1">
            <a:spLocks/>
          </p:cNvSpPr>
          <p:nvPr/>
        </p:nvSpPr>
        <p:spPr>
          <a:xfrm>
            <a:off x="442038" y="5468216"/>
            <a:ext cx="10569678" cy="644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3200" dirty="0">
              <a:latin typeface="Candara" panose="020E05020303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CE40D8-6016-F833-0486-02D76079D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9179"/>
            <a:ext cx="5368413" cy="42384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11B641-3750-B622-88C6-31CA3B3FA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7076" y="3018439"/>
            <a:ext cx="6581688" cy="268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0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 advTm="20000">
        <p:fade/>
      </p:transition>
    </mc:Choice>
    <mc:Fallback xmlns="">
      <p:transition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B4B6CBB-DFEA-2CDE-0420-67D84727F886}"/>
              </a:ext>
            </a:extLst>
          </p:cNvPr>
          <p:cNvSpPr/>
          <p:nvPr/>
        </p:nvSpPr>
        <p:spPr>
          <a:xfrm>
            <a:off x="0" y="604684"/>
            <a:ext cx="9261987" cy="7226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FAD652-00CA-EA91-AF41-6E6FF0C89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48" y="745683"/>
            <a:ext cx="3549445" cy="440673"/>
          </a:xfrm>
        </p:spPr>
        <p:txBody>
          <a:bodyPr>
            <a:noAutofit/>
          </a:bodyPr>
          <a:lstStyle/>
          <a:p>
            <a:pPr algn="l"/>
            <a:r>
              <a:rPr lang="en-GB" sz="3200" b="1" dirty="0">
                <a:solidFill>
                  <a:schemeClr val="bg1"/>
                </a:solidFill>
                <a:latin typeface="Candara" panose="020E0502030303020204" pitchFamily="34" charset="0"/>
              </a:rPr>
              <a:t>The Wave Project</a:t>
            </a:r>
          </a:p>
        </p:txBody>
      </p:sp>
      <p:pic>
        <p:nvPicPr>
          <p:cNvPr id="16" name="Picture 15" descr="A green circle with a white w and black text&#10;&#10;Description automatically generated">
            <a:extLst>
              <a:ext uri="{FF2B5EF4-FFF2-40B4-BE49-F238E27FC236}">
                <a16:creationId xmlns:a16="http://schemas.microsoft.com/office/drawing/2014/main" id="{A2657161-FA7F-37C5-862E-C8D2E5620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438" y="303973"/>
            <a:ext cx="1642814" cy="1642814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2060716C-033D-215A-76B4-BB3B4EC13244}"/>
              </a:ext>
            </a:extLst>
          </p:cNvPr>
          <p:cNvSpPr txBox="1">
            <a:spLocks/>
          </p:cNvSpPr>
          <p:nvPr/>
        </p:nvSpPr>
        <p:spPr>
          <a:xfrm>
            <a:off x="442038" y="5468216"/>
            <a:ext cx="10569678" cy="644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3200" dirty="0">
              <a:latin typeface="Candara" panose="020E05020303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AD9C56-F65C-AA93-E6D4-A2DE4B47B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999" y="2095021"/>
            <a:ext cx="5576001" cy="44590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DE9B12-6349-F86D-912C-7A38152FB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38" y="2095021"/>
            <a:ext cx="6356401" cy="161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4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 advTm="20000">
        <p:fade/>
      </p:transition>
    </mc:Choice>
    <mc:Fallback xmlns="">
      <p:transition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B4B6CBB-DFEA-2CDE-0420-67D84727F886}"/>
              </a:ext>
            </a:extLst>
          </p:cNvPr>
          <p:cNvSpPr/>
          <p:nvPr/>
        </p:nvSpPr>
        <p:spPr>
          <a:xfrm>
            <a:off x="0" y="604684"/>
            <a:ext cx="9261987" cy="7226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FAD652-00CA-EA91-AF41-6E6FF0C89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48" y="745683"/>
            <a:ext cx="3549445" cy="440673"/>
          </a:xfrm>
        </p:spPr>
        <p:txBody>
          <a:bodyPr>
            <a:noAutofit/>
          </a:bodyPr>
          <a:lstStyle/>
          <a:p>
            <a:pPr algn="l"/>
            <a:r>
              <a:rPr lang="en-GB" sz="3200" b="1" dirty="0">
                <a:solidFill>
                  <a:schemeClr val="bg1"/>
                </a:solidFill>
                <a:latin typeface="Candara" panose="020E0502030303020204" pitchFamily="34" charset="0"/>
              </a:rPr>
              <a:t>The Wave Project</a:t>
            </a:r>
          </a:p>
        </p:txBody>
      </p:sp>
      <p:pic>
        <p:nvPicPr>
          <p:cNvPr id="16" name="Picture 15" descr="A green circle with a white w and black text&#10;&#10;Description automatically generated">
            <a:extLst>
              <a:ext uri="{FF2B5EF4-FFF2-40B4-BE49-F238E27FC236}">
                <a16:creationId xmlns:a16="http://schemas.microsoft.com/office/drawing/2014/main" id="{A2657161-FA7F-37C5-862E-C8D2E5620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438" y="303973"/>
            <a:ext cx="1642814" cy="1642814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2060716C-033D-215A-76B4-BB3B4EC13244}"/>
              </a:ext>
            </a:extLst>
          </p:cNvPr>
          <p:cNvSpPr txBox="1">
            <a:spLocks/>
          </p:cNvSpPr>
          <p:nvPr/>
        </p:nvSpPr>
        <p:spPr>
          <a:xfrm>
            <a:off x="442038" y="5468216"/>
            <a:ext cx="10569678" cy="644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3200" dirty="0">
              <a:latin typeface="Candara" panose="020E05020303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8C85B0-F2A4-68D5-E9CE-35799D68A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38" y="1492885"/>
            <a:ext cx="4236738" cy="53651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E6C188-6F4D-FFC6-CFED-D38968033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516" y="2558694"/>
            <a:ext cx="7076748" cy="180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58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 advTm="20000">
        <p:fade/>
      </p:transition>
    </mc:Choice>
    <mc:Fallback xmlns="">
      <p:transition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6B80048F1279479182A34478D9DDC1" ma:contentTypeVersion="17" ma:contentTypeDescription="Create a new document." ma:contentTypeScope="" ma:versionID="628c3c9635e50cc0ee33b73ddf02ea43">
  <xsd:schema xmlns:xsd="http://www.w3.org/2001/XMLSchema" xmlns:xs="http://www.w3.org/2001/XMLSchema" xmlns:p="http://schemas.microsoft.com/office/2006/metadata/properties" xmlns:ns2="2cc6b5e8-319c-4314-bc2d-ed23142ba2f8" xmlns:ns3="d13c1e84-1066-4053-8469-c32b451112ce" targetNamespace="http://schemas.microsoft.com/office/2006/metadata/properties" ma:root="true" ma:fieldsID="7c83f3164f848cec31094b8bdb452a4f" ns2:_="" ns3:_="">
    <xsd:import namespace="2cc6b5e8-319c-4314-bc2d-ed23142ba2f8"/>
    <xsd:import namespace="d13c1e84-1066-4053-8469-c32b451112c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c6b5e8-319c-4314-bc2d-ed23142ba2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6d802ce-c633-40a5-8ad7-84205598434d}" ma:internalName="TaxCatchAll" ma:showField="CatchAllData" ma:web="2cc6b5e8-319c-4314-bc2d-ed23142ba2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3c1e84-1066-4053-8469-c32b451112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8fe82ca-dc1d-45ac-a3bb-b3a21c1f4a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13c1e84-1066-4053-8469-c32b451112ce">
      <Terms xmlns="http://schemas.microsoft.com/office/infopath/2007/PartnerControls"/>
    </lcf76f155ced4ddcb4097134ff3c332f>
    <TaxCatchAll xmlns="2cc6b5e8-319c-4314-bc2d-ed23142ba2f8" xsi:nil="true"/>
  </documentManagement>
</p:properties>
</file>

<file path=customXml/itemProps1.xml><?xml version="1.0" encoding="utf-8"?>
<ds:datastoreItem xmlns:ds="http://schemas.openxmlformats.org/officeDocument/2006/customXml" ds:itemID="{14559182-8EC3-44FC-9515-8A90CF99C177}"/>
</file>

<file path=customXml/itemProps2.xml><?xml version="1.0" encoding="utf-8"?>
<ds:datastoreItem xmlns:ds="http://schemas.openxmlformats.org/officeDocument/2006/customXml" ds:itemID="{27B3CDF4-1A14-46F6-814F-16D0565058B2}"/>
</file>

<file path=customXml/itemProps3.xml><?xml version="1.0" encoding="utf-8"?>
<ds:datastoreItem xmlns:ds="http://schemas.openxmlformats.org/officeDocument/2006/customXml" ds:itemID="{C0F8BE75-5F18-4820-AC0B-4D55C0D05CAA}"/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141</Words>
  <Application>Microsoft Office PowerPoint</Application>
  <PresentationFormat>Widescreen</PresentationFormat>
  <Paragraphs>27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Candara</vt:lpstr>
      <vt:lpstr>Office Theme</vt:lpstr>
      <vt:lpstr>The Wave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Wave Project</dc:title>
  <dc:creator>James Turner</dc:creator>
  <cp:lastModifiedBy>James Turner</cp:lastModifiedBy>
  <cp:revision>30</cp:revision>
  <dcterms:created xsi:type="dcterms:W3CDTF">2023-09-28T18:45:30Z</dcterms:created>
  <dcterms:modified xsi:type="dcterms:W3CDTF">2023-09-28T21:22:19Z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0x010100476B80048F1279479182A34478D9DDC1</vt:lpwstr>
  </property>
</Properties>
</file>