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256" r:id="rId5"/>
    <p:sldId id="268" r:id="rId6"/>
    <p:sldId id="310" r:id="rId7"/>
    <p:sldId id="296" r:id="rId8"/>
    <p:sldId id="295" r:id="rId9"/>
    <p:sldId id="304" r:id="rId10"/>
    <p:sldId id="300" r:id="rId11"/>
    <p:sldId id="302" r:id="rId12"/>
    <p:sldId id="305" r:id="rId13"/>
    <p:sldId id="303" r:id="rId14"/>
    <p:sldId id="306" r:id="rId15"/>
    <p:sldId id="297" r:id="rId16"/>
    <p:sldId id="307" r:id="rId17"/>
    <p:sldId id="308" r:id="rId1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Antoniou" initials="MA" lastIdx="2" clrIdx="0">
    <p:extLst>
      <p:ext uri="{19B8F6BF-5375-455C-9EA6-DF929625EA0E}">
        <p15:presenceInfo xmlns:p15="http://schemas.microsoft.com/office/powerpoint/2012/main" userId="Maria Antonio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60668" autoAdjust="0"/>
  </p:normalViewPr>
  <p:slideViewPr>
    <p:cSldViewPr snapToGrid="0">
      <p:cViewPr varScale="1">
        <p:scale>
          <a:sx n="68" d="100"/>
          <a:sy n="68" d="100"/>
        </p:scale>
        <p:origin x="62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CF716-94EF-464D-9A0F-DD5551B711CC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C6BCB-60E1-4C19-80DB-78EE1368A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86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431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86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01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10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9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33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42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30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4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491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98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C6BCB-60E1-4C19-80DB-78EE1368ABA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21/02/2020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1211" y="979711"/>
            <a:ext cx="8929577" cy="2990112"/>
          </a:xfrm>
        </p:spPr>
        <p:txBody>
          <a:bodyPr>
            <a:normAutofit/>
          </a:bodyPr>
          <a:lstStyle/>
          <a:p>
            <a:br>
              <a:rPr lang="en-GB" dirty="0">
                <a:latin typeface="Montserrat ExtraBold"/>
                <a:ea typeface="+mj-lt"/>
                <a:cs typeface="+mj-lt"/>
              </a:rPr>
            </a:br>
            <a:endParaRPr lang="en-GB">
              <a:latin typeface="Montserrat ExtraBold"/>
              <a:ea typeface="+mj-lt"/>
              <a:cs typeface="+mj-lt"/>
            </a:endParaRPr>
          </a:p>
        </p:txBody>
      </p:sp>
      <p:pic>
        <p:nvPicPr>
          <p:cNvPr id="5" name="Picture 4" descr="A picture containing drawing, table&#10;&#10;Description automatically generated">
            <a:extLst>
              <a:ext uri="{FF2B5EF4-FFF2-40B4-BE49-F238E27FC236}">
                <a16:creationId xmlns:a16="http://schemas.microsoft.com/office/drawing/2014/main" id="{5D0916A0-16CE-4973-BEA9-F99FFCCA5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0"/>
            <a:ext cx="1028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622305"/>
            <a:ext cx="1189012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000" dirty="0">
                <a:latin typeface="Montserrat" panose="00000500000000000000" pitchFamily="50" charset="0"/>
              </a:rPr>
              <a:t>Planning for sustainability </a:t>
            </a:r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D4E4B-467B-406A-AEED-005663B0C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4000" dirty="0">
                <a:latin typeface="Helvetica" pitchFamily="2" charset="0"/>
                <a:cs typeface="Helvetica"/>
              </a:rPr>
              <a:t>Compare </a:t>
            </a:r>
          </a:p>
          <a:p>
            <a:pPr marL="742950" lvl="1" indent="-742950">
              <a:buFont typeface="+mj-lt"/>
              <a:buAutoNum type="alphaUcPeriod"/>
            </a:pPr>
            <a:r>
              <a:rPr lang="en-GB" sz="4000" dirty="0">
                <a:latin typeface="Helvetica" pitchFamily="2" charset="0"/>
                <a:cs typeface="Helvetica"/>
              </a:rPr>
              <a:t>Where your organisation is now </a:t>
            </a:r>
          </a:p>
          <a:p>
            <a:pPr marL="742950" lvl="1" indent="-742950">
              <a:buFont typeface="+mj-lt"/>
              <a:buAutoNum type="alphaUcPeriod"/>
            </a:pPr>
            <a:r>
              <a:rPr lang="en-GB" sz="4000" dirty="0">
                <a:latin typeface="Helvetica" pitchFamily="2" charset="0"/>
                <a:cs typeface="Helvetica"/>
              </a:rPr>
              <a:t>What does sustainability look like </a:t>
            </a:r>
          </a:p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0" lvl="1" indent="0">
              <a:buNone/>
            </a:pPr>
            <a:r>
              <a:rPr lang="en-GB" sz="4000" dirty="0">
                <a:latin typeface="Helvetica" pitchFamily="2" charset="0"/>
                <a:cs typeface="Helvetica"/>
              </a:rPr>
              <a:t>What changes do you need to make for your organisation to get from A to B?</a:t>
            </a:r>
          </a:p>
          <a:p>
            <a:pPr marL="0" lvl="1" indent="0">
              <a:buNone/>
            </a:pPr>
            <a:r>
              <a:rPr lang="en-GB" sz="4000" dirty="0">
                <a:latin typeface="Helvetica" pitchFamily="2" charset="0"/>
                <a:cs typeface="Helvetica"/>
              </a:rPr>
              <a:t> </a:t>
            </a:r>
          </a:p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08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2230954" y="194124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622305"/>
            <a:ext cx="1189012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000" dirty="0">
                <a:latin typeface="Montserrat" panose="00000500000000000000" pitchFamily="50" charset="0"/>
              </a:rPr>
              <a:t>Theory of Change </a:t>
            </a:r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D4E4B-467B-406A-AEED-005663B0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122" y="1824073"/>
            <a:ext cx="10515600" cy="4351338"/>
          </a:xfrm>
        </p:spPr>
        <p:txBody>
          <a:bodyPr/>
          <a:lstStyle/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0" indent="0"/>
            <a:endParaRPr lang="en-GB" dirty="0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AF8F39-742C-4140-BA2E-6B215525F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284" y="1552127"/>
            <a:ext cx="7895704" cy="5192230"/>
          </a:xfrm>
          <a:prstGeom prst="rect">
            <a:avLst/>
          </a:prstGeom>
        </p:spPr>
      </p:pic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20FF414-5452-4CF0-B30E-B418A47625AD}"/>
              </a:ext>
            </a:extLst>
          </p:cNvPr>
          <p:cNvSpPr txBox="1"/>
          <p:nvPr/>
        </p:nvSpPr>
        <p:spPr>
          <a:xfrm>
            <a:off x="4394240" y="1744295"/>
            <a:ext cx="580034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Consortiums </a:t>
            </a:r>
            <a:r>
              <a:rPr lang="en-GB" u="sng" dirty="0"/>
              <a:t>core work</a:t>
            </a:r>
            <a:r>
              <a:rPr lang="en-GB" dirty="0"/>
              <a:t> is sustainable by the end of 2022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39CFB9-0A4D-4B5D-B053-973383CEC64A}"/>
              </a:ext>
            </a:extLst>
          </p:cNvPr>
          <p:cNvSpPr txBox="1"/>
          <p:nvPr/>
        </p:nvSpPr>
        <p:spPr>
          <a:xfrm rot="20392949">
            <a:off x="10271172" y="2960424"/>
            <a:ext cx="2191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External 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and 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Internal </a:t>
            </a:r>
          </a:p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Influences?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CE4652-8A03-40BD-AFA0-AF36A793FE3E}"/>
              </a:ext>
            </a:extLst>
          </p:cNvPr>
          <p:cNvSpPr txBox="1"/>
          <p:nvPr/>
        </p:nvSpPr>
        <p:spPr>
          <a:xfrm>
            <a:off x="6519648" y="2591312"/>
            <a:ext cx="20831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Membership programme is self sustainable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34BFBE-9908-4783-ABDC-E96C4C1629B8}"/>
              </a:ext>
            </a:extLst>
          </p:cNvPr>
          <p:cNvSpPr txBox="1"/>
          <p:nvPr/>
        </p:nvSpPr>
        <p:spPr>
          <a:xfrm>
            <a:off x="6344137" y="3653862"/>
            <a:ext cx="2352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Fee structure &amp; menu of add on services</a:t>
            </a:r>
          </a:p>
          <a:p>
            <a:pPr algn="ctr"/>
            <a:r>
              <a:rPr lang="en-GB" dirty="0"/>
              <a:t>Publicity drive 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D9E203-4B15-4838-B971-E6C5FA78A9BF}"/>
              </a:ext>
            </a:extLst>
          </p:cNvPr>
          <p:cNvSpPr txBox="1"/>
          <p:nvPr/>
        </p:nvSpPr>
        <p:spPr>
          <a:xfrm>
            <a:off x="6293383" y="4724393"/>
            <a:ext cx="2431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Consult</a:t>
            </a:r>
          </a:p>
          <a:p>
            <a:pPr algn="ctr"/>
            <a:r>
              <a:rPr lang="en-GB" dirty="0"/>
              <a:t>Review </a:t>
            </a:r>
          </a:p>
          <a:p>
            <a:pPr algn="ctr"/>
            <a:r>
              <a:rPr lang="en-GB" dirty="0"/>
              <a:t>Plan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7E98039-A66D-4F85-873F-9958EC82498A}"/>
              </a:ext>
            </a:extLst>
          </p:cNvPr>
          <p:cNvSpPr txBox="1"/>
          <p:nvPr/>
        </p:nvSpPr>
        <p:spPr>
          <a:xfrm>
            <a:off x="6576085" y="5843048"/>
            <a:ext cx="1866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Engagement Team capacity (£)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B96E02-9C9F-4C34-BA44-DA6FD5D15F4D}"/>
              </a:ext>
            </a:extLst>
          </p:cNvPr>
          <p:cNvSpPr txBox="1"/>
          <p:nvPr/>
        </p:nvSpPr>
        <p:spPr>
          <a:xfrm rot="20976068">
            <a:off x="440855" y="2004418"/>
            <a:ext cx="276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What you set out to do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339D71-7520-45CD-81B8-2B09388CC4D9}"/>
              </a:ext>
            </a:extLst>
          </p:cNvPr>
          <p:cNvSpPr txBox="1"/>
          <p:nvPr/>
        </p:nvSpPr>
        <p:spPr>
          <a:xfrm rot="20851678">
            <a:off x="307665" y="2806268"/>
            <a:ext cx="2761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The changes your work makes or that occur as a result of your work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350D22-4B6C-4730-A960-4C02A97B345F}"/>
              </a:ext>
            </a:extLst>
          </p:cNvPr>
          <p:cNvSpPr txBox="1"/>
          <p:nvPr/>
        </p:nvSpPr>
        <p:spPr>
          <a:xfrm rot="20777211">
            <a:off x="141844" y="3980223"/>
            <a:ext cx="2997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The tangible, immediate things that come from your activities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472C1A-C52A-4FAD-A2FB-B6445CBF2168}"/>
              </a:ext>
            </a:extLst>
          </p:cNvPr>
          <p:cNvSpPr txBox="1"/>
          <p:nvPr/>
        </p:nvSpPr>
        <p:spPr>
          <a:xfrm rot="20727238">
            <a:off x="210895" y="5185337"/>
            <a:ext cx="2859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The practical things you do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F8E9A3-B6AB-430E-98BD-97A1416C30B2}"/>
              </a:ext>
            </a:extLst>
          </p:cNvPr>
          <p:cNvSpPr txBox="1"/>
          <p:nvPr/>
        </p:nvSpPr>
        <p:spPr>
          <a:xfrm rot="20771560">
            <a:off x="488994" y="6107911"/>
            <a:ext cx="2763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  <a:latin typeface="Ink Free" panose="03080402000500000000" pitchFamily="66" charset="0"/>
              </a:rPr>
              <a:t>The resources needed </a:t>
            </a:r>
          </a:p>
        </p:txBody>
      </p:sp>
    </p:spTree>
    <p:extLst>
      <p:ext uri="{BB962C8B-B14F-4D97-AF65-F5344CB8AC3E}">
        <p14:creationId xmlns:p14="http://schemas.microsoft.com/office/powerpoint/2010/main" val="3638651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193" y="182407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3600" b="1" dirty="0"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GB" sz="36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10398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530207" y="1512788"/>
            <a:ext cx="11131586" cy="46626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3200" dirty="0">
                <a:latin typeface="Helvetica" pitchFamily="2" charset="0"/>
              </a:rPr>
              <a:t>Give yourself time to ‘think outside the box’ and be entrepreneurial; face up to tough decisions and change and make sure you keep abreast of new opportunities. </a:t>
            </a:r>
            <a:br>
              <a:rPr lang="en-US" sz="3200" dirty="0">
                <a:latin typeface="Helvetica" pitchFamily="2" charset="0"/>
              </a:rPr>
            </a:br>
            <a:r>
              <a:rPr lang="en-US" sz="3200" dirty="0">
                <a:latin typeface="Helvetica" pitchFamily="2" charset="0"/>
              </a:rPr>
              <a:t>Look after yourself and your staff to minimize stress, </a:t>
            </a:r>
            <a:br>
              <a:rPr lang="en-US" sz="3200" dirty="0">
                <a:latin typeface="Helvetica" pitchFamily="2" charset="0"/>
              </a:rPr>
            </a:br>
            <a:r>
              <a:rPr lang="en-US" sz="3200" dirty="0">
                <a:latin typeface="Helvetica" pitchFamily="2" charset="0"/>
              </a:rPr>
              <a:t>and don’t be afraid of saying no to new services, </a:t>
            </a:r>
            <a:br>
              <a:rPr lang="en-US" sz="3200" dirty="0">
                <a:latin typeface="Helvetica" pitchFamily="2" charset="0"/>
              </a:rPr>
            </a:br>
            <a:r>
              <a:rPr lang="en-US" sz="3200" dirty="0">
                <a:latin typeface="Helvetica" pitchFamily="2" charset="0"/>
              </a:rPr>
              <a:t>particularly if you can’t afford to run them.</a:t>
            </a:r>
          </a:p>
          <a:p>
            <a:pPr marL="0" indent="0" algn="ctr">
              <a:buNone/>
            </a:pPr>
            <a:r>
              <a:rPr lang="en-US" dirty="0">
                <a:latin typeface="Helvetica" pitchFamily="2" charset="0"/>
                <a:cs typeface="Calibri" panose="020F0502020204030204"/>
              </a:rPr>
              <a:t>The Kings Fund </a:t>
            </a:r>
            <a:endParaRPr lang="en-GB" dirty="0">
              <a:latin typeface="Helvetica" pitchFamily="2" charset="0"/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602850"/>
            <a:ext cx="848475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381651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622305"/>
            <a:ext cx="1189012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000" dirty="0">
                <a:latin typeface="Montserrat" panose="00000500000000000000" pitchFamily="50" charset="0"/>
              </a:rPr>
              <a:t>Next Steps </a:t>
            </a:r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D4E4B-467B-406A-AEED-005663B0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99" y="2038951"/>
            <a:ext cx="10515600" cy="4351338"/>
          </a:xfrm>
        </p:spPr>
        <p:txBody>
          <a:bodyPr/>
          <a:lstStyle/>
          <a:p>
            <a:pPr marL="571500" lvl="1" indent="-571500"/>
            <a:r>
              <a:rPr lang="en-GB" sz="4000" dirty="0">
                <a:latin typeface="Helvetica" pitchFamily="2" charset="0"/>
                <a:cs typeface="Helvetica"/>
              </a:rPr>
              <a:t>Develop or review your ToC </a:t>
            </a:r>
          </a:p>
          <a:p>
            <a:pPr marL="571500" lvl="1" indent="-571500"/>
            <a:r>
              <a:rPr lang="en-GB" sz="4000" dirty="0">
                <a:latin typeface="Helvetica" pitchFamily="2" charset="0"/>
                <a:cs typeface="Helvetica"/>
              </a:rPr>
              <a:t>Utilise exiting team skills and seek support where you need </a:t>
            </a:r>
          </a:p>
          <a:p>
            <a:pPr marL="571500" lvl="1" indent="-571500"/>
            <a:r>
              <a:rPr lang="en-GB" sz="4000" dirty="0">
                <a:latin typeface="Helvetica" pitchFamily="2" charset="0"/>
                <a:cs typeface="Helvetica"/>
              </a:rPr>
              <a:t>Use the ToC to develop a timeline of actions </a:t>
            </a:r>
          </a:p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571500" lvl="1" indent="-571500"/>
            <a:endParaRPr lang="en-GB" sz="4000" dirty="0">
              <a:latin typeface="Helvetica" pitchFamily="2" charset="0"/>
              <a:cs typeface="Helvetica"/>
            </a:endParaRPr>
          </a:p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59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622305"/>
            <a:ext cx="1189012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000" dirty="0">
                <a:latin typeface="Montserrat" panose="00000500000000000000" pitchFamily="50" charset="0"/>
              </a:rPr>
              <a:t>Support and information </a:t>
            </a:r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D4E4B-467B-406A-AEED-005663B0C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1216"/>
            <a:ext cx="10515600" cy="4351338"/>
          </a:xfrm>
        </p:spPr>
        <p:txBody>
          <a:bodyPr>
            <a:normAutofit/>
          </a:bodyPr>
          <a:lstStyle/>
          <a:p>
            <a:pPr marL="571500" lvl="1" indent="-571500"/>
            <a:r>
              <a:rPr lang="en-GB" sz="4000" dirty="0">
                <a:latin typeface="Helvetica" pitchFamily="2" charset="0"/>
                <a:cs typeface="Helvetica"/>
              </a:rPr>
              <a:t>Consortium Members can access a range of training and resources through their Members Dashboard </a:t>
            </a:r>
          </a:p>
          <a:p>
            <a:pPr marL="571500" lvl="1" indent="-571500"/>
            <a:r>
              <a:rPr lang="en-GB" sz="4000" dirty="0">
                <a:latin typeface="Helvetica" pitchFamily="2" charset="0"/>
                <a:cs typeface="Helvetica"/>
              </a:rPr>
              <a:t>Non Members can access a range of webinars </a:t>
            </a:r>
          </a:p>
          <a:p>
            <a:pPr marL="0" lvl="1" indent="0">
              <a:buNone/>
            </a:pPr>
            <a:endParaRPr lang="en-GB" sz="4000" dirty="0">
              <a:latin typeface="Helvetica" pitchFamily="2" charset="0"/>
              <a:cs typeface="Helvetica"/>
            </a:endParaRP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42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01" y="240026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622300" indent="-622300"/>
            <a:r>
              <a:rPr lang="en-GB" sz="4800" dirty="0">
                <a:latin typeface="Helvetica"/>
                <a:cs typeface="Helvetica"/>
              </a:rPr>
              <a:t>Organisational Sustainability...? </a:t>
            </a:r>
          </a:p>
          <a:p>
            <a:pPr marL="622300" indent="-622300"/>
            <a:r>
              <a:rPr lang="en-GB" sz="4800" dirty="0">
                <a:latin typeface="Helvetica"/>
                <a:cs typeface="Helvetica"/>
              </a:rPr>
              <a:t>Developing your organisations sustainability  </a:t>
            </a:r>
          </a:p>
          <a:p>
            <a:pPr marL="622300" indent="-622300"/>
            <a:r>
              <a:rPr lang="en-GB" sz="4800" dirty="0">
                <a:latin typeface="Helvetica"/>
                <a:cs typeface="Helvetica"/>
              </a:rPr>
              <a:t>Using Theory of Change developing sustainability </a:t>
            </a:r>
          </a:p>
          <a:p>
            <a:endParaRPr lang="en-US" sz="3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GB" sz="3200" dirty="0">
              <a:solidFill>
                <a:srgbClr val="FF0066"/>
              </a:solidFill>
              <a:latin typeface="Helvetica"/>
              <a:cs typeface="Helvetica"/>
            </a:endParaRPr>
          </a:p>
          <a:p>
            <a:endParaRPr lang="en-GB" sz="3200" dirty="0">
              <a:cs typeface="Calibri" panose="020F0502020204030204"/>
            </a:endParaRPr>
          </a:p>
          <a:p>
            <a:endParaRPr lang="en-GB" sz="3200" dirty="0">
              <a:cs typeface="Calibri" panose="020F0502020204030204"/>
            </a:endParaRPr>
          </a:p>
          <a:p>
            <a:pPr marL="457200" lvl="1" indent="0">
              <a:buNone/>
            </a:pPr>
            <a:endParaRPr lang="en-GB" sz="2800" dirty="0"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85AC4-CB6C-4961-A345-92FD9EAE02C0}"/>
              </a:ext>
            </a:extLst>
          </p:cNvPr>
          <p:cNvSpPr txBox="1"/>
          <p:nvPr/>
        </p:nvSpPr>
        <p:spPr>
          <a:xfrm>
            <a:off x="1572961" y="575150"/>
            <a:ext cx="1224031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1C74A9-AE0B-42F1-AA41-AF5D1D1F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602850"/>
            <a:ext cx="848475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Workshop Outline</a:t>
            </a:r>
          </a:p>
        </p:txBody>
      </p:sp>
      <p:pic>
        <p:nvPicPr>
          <p:cNvPr id="7" name="Picture 6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58D3978A-7D88-4E81-B277-63C3C197B8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8" y="106402"/>
            <a:ext cx="1417487" cy="17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6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282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Helvetica"/>
                <a:cs typeface="Helvetica"/>
              </a:rPr>
              <a:t>Your Name </a:t>
            </a:r>
          </a:p>
          <a:p>
            <a:pPr marL="0" indent="0">
              <a:buNone/>
            </a:pPr>
            <a:r>
              <a:rPr lang="en-GB" sz="4800" dirty="0">
                <a:latin typeface="Helvetica"/>
                <a:cs typeface="Helvetica"/>
              </a:rPr>
              <a:t>Your Organisation </a:t>
            </a:r>
          </a:p>
          <a:p>
            <a:pPr marL="0" indent="0">
              <a:buNone/>
            </a:pPr>
            <a:r>
              <a:rPr lang="en-GB" sz="4800" dirty="0">
                <a:latin typeface="Helvetica"/>
                <a:cs typeface="Helvetica"/>
              </a:rPr>
              <a:t>Tell us 1 thing (yes, just 1) that your organisation does brilliantly </a:t>
            </a:r>
          </a:p>
          <a:p>
            <a:pPr marL="0" indent="0">
              <a:buNone/>
            </a:pPr>
            <a:endParaRPr lang="en-GB" sz="4800" dirty="0">
              <a:latin typeface="Helvetica"/>
              <a:cs typeface="Helvetica"/>
            </a:endParaRPr>
          </a:p>
          <a:p>
            <a:endParaRPr lang="en-US" sz="3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GB" sz="3200" dirty="0">
              <a:solidFill>
                <a:srgbClr val="FF0066"/>
              </a:solidFill>
              <a:latin typeface="Helvetica"/>
              <a:cs typeface="Helvetica"/>
            </a:endParaRPr>
          </a:p>
          <a:p>
            <a:endParaRPr lang="en-GB" sz="3200" dirty="0">
              <a:cs typeface="Calibri" panose="020F0502020204030204"/>
            </a:endParaRPr>
          </a:p>
          <a:p>
            <a:endParaRPr lang="en-GB" sz="3200" dirty="0">
              <a:cs typeface="Calibri" panose="020F0502020204030204"/>
            </a:endParaRPr>
          </a:p>
          <a:p>
            <a:pPr marL="457200" lvl="1" indent="0">
              <a:buNone/>
            </a:pPr>
            <a:endParaRPr lang="en-GB" sz="2800" dirty="0">
              <a:cs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685AC4-CB6C-4961-A345-92FD9EAE02C0}"/>
              </a:ext>
            </a:extLst>
          </p:cNvPr>
          <p:cNvSpPr txBox="1"/>
          <p:nvPr/>
        </p:nvSpPr>
        <p:spPr>
          <a:xfrm>
            <a:off x="1572961" y="575150"/>
            <a:ext cx="1224031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1C74A9-AE0B-42F1-AA41-AF5D1D1F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602850"/>
            <a:ext cx="848475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Ice breaker.... </a:t>
            </a:r>
          </a:p>
        </p:txBody>
      </p:sp>
      <p:pic>
        <p:nvPicPr>
          <p:cNvPr id="7" name="Picture 6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58D3978A-7D88-4E81-B277-63C3C197B8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58" y="106402"/>
            <a:ext cx="1417487" cy="17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4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193" y="182407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Many small charities must work very hard to bring small amounts of money in</a:t>
            </a:r>
          </a:p>
          <a:p>
            <a:r>
              <a:rPr lang="en-US" sz="4000" dirty="0">
                <a:latin typeface="Helvetica"/>
                <a:cs typeface="Helvetica"/>
              </a:rPr>
              <a:t>LGBT+ Charities 0.04% of overall funding </a:t>
            </a:r>
          </a:p>
          <a:p>
            <a:r>
              <a:rPr lang="en-US" sz="4000" dirty="0">
                <a:latin typeface="Helvetica"/>
                <a:cs typeface="Helvetica"/>
              </a:rPr>
              <a:t>Culture of grant reliance (project based)  </a:t>
            </a:r>
          </a:p>
          <a:p>
            <a:r>
              <a:rPr lang="en-US" sz="4000" dirty="0">
                <a:latin typeface="Helvetica"/>
                <a:cs typeface="Helvetica"/>
              </a:rPr>
              <a:t>Limited capacity to invest in new income streams and sources and address wider challenges </a:t>
            </a:r>
          </a:p>
          <a:p>
            <a:endParaRPr lang="en-GB" sz="3600" dirty="0">
              <a:latin typeface="Helvetica"/>
              <a:cs typeface="Helvetica"/>
            </a:endParaRPr>
          </a:p>
          <a:p>
            <a:endParaRPr lang="en-US" sz="3600" dirty="0">
              <a:latin typeface="Helvetica"/>
              <a:cs typeface="Helvetica"/>
            </a:endParaRPr>
          </a:p>
          <a:p>
            <a:endParaRPr lang="en-GB" sz="3600" dirty="0">
              <a:latin typeface="Helvetica"/>
              <a:cs typeface="Helvetica"/>
            </a:endParaRPr>
          </a:p>
          <a:p>
            <a:endParaRPr lang="en-GB" sz="3600" dirty="0">
              <a:cs typeface="Calibri" panose="020F0502020204030204"/>
            </a:endParaRPr>
          </a:p>
          <a:p>
            <a:endParaRPr lang="en-GB" sz="3600" dirty="0">
              <a:cs typeface="Calibri" panose="020F0502020204030204"/>
            </a:endParaRPr>
          </a:p>
          <a:p>
            <a:pPr lvl="1"/>
            <a:endParaRPr lang="en-GB" sz="36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200" dirty="0">
              <a:cs typeface="Calibri" panose="020F0502020204030204"/>
            </a:endParaRPr>
          </a:p>
          <a:p>
            <a:endParaRPr lang="en-GB" sz="3200" dirty="0">
              <a:cs typeface="Calibri" panose="020F0502020204030204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28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622305"/>
            <a:ext cx="848475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Sustainability Challenges </a:t>
            </a:r>
          </a:p>
        </p:txBody>
      </p:sp>
    </p:spTree>
    <p:extLst>
      <p:ext uri="{BB962C8B-B14F-4D97-AF65-F5344CB8AC3E}">
        <p14:creationId xmlns:p14="http://schemas.microsoft.com/office/powerpoint/2010/main" val="10056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193" y="1824073"/>
            <a:ext cx="1009890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en-GB" sz="3600" b="1" dirty="0">
              <a:latin typeface="Helvetica"/>
              <a:cs typeface="Helvetica"/>
            </a:endParaRPr>
          </a:p>
          <a:p>
            <a:pPr marL="0" indent="0" algn="ctr">
              <a:buNone/>
            </a:pPr>
            <a:r>
              <a:rPr lang="en-GB" sz="4800" dirty="0">
                <a:latin typeface="Helvetica"/>
                <a:cs typeface="Helvetica"/>
              </a:rPr>
              <a:t>What does a </a:t>
            </a:r>
          </a:p>
          <a:p>
            <a:pPr marL="0" indent="0" algn="ctr">
              <a:buNone/>
            </a:pPr>
            <a:r>
              <a:rPr lang="en-GB" sz="4800" dirty="0">
                <a:latin typeface="Helvetica"/>
                <a:cs typeface="Helvetica"/>
              </a:rPr>
              <a:t>sustainable organisation </a:t>
            </a:r>
          </a:p>
          <a:p>
            <a:pPr marL="0" indent="0" algn="ctr">
              <a:buNone/>
            </a:pPr>
            <a:r>
              <a:rPr lang="en-GB" sz="4800" dirty="0">
                <a:latin typeface="Helvetica"/>
                <a:cs typeface="Helvetica"/>
              </a:rPr>
              <a:t>look like to you?</a:t>
            </a:r>
            <a:r>
              <a:rPr lang="en-GB" sz="4800" b="1" dirty="0">
                <a:latin typeface="Helvetica"/>
                <a:cs typeface="Helvetica"/>
              </a:rPr>
              <a:t> </a:t>
            </a:r>
          </a:p>
          <a:p>
            <a:endParaRPr lang="en-US" sz="3600" dirty="0">
              <a:latin typeface="Helvetica"/>
              <a:cs typeface="Helvetica"/>
            </a:endParaRPr>
          </a:p>
          <a:p>
            <a:endParaRPr lang="en-GB" sz="3600" b="1" dirty="0">
              <a:latin typeface="Helvetica"/>
              <a:cs typeface="Helvetica"/>
            </a:endParaRPr>
          </a:p>
          <a:p>
            <a:endParaRPr lang="en-GB" sz="3600" dirty="0">
              <a:cs typeface="Calibri" panose="020F0502020204030204"/>
            </a:endParaRPr>
          </a:p>
          <a:p>
            <a:endParaRPr lang="en-GB" sz="3600" dirty="0">
              <a:cs typeface="Calibri" panose="020F0502020204030204"/>
            </a:endParaRPr>
          </a:p>
          <a:p>
            <a:pPr marL="457200" lvl="1" indent="0">
              <a:buNone/>
            </a:pPr>
            <a:endParaRPr lang="en-GB" sz="36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123441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3200" dirty="0">
              <a:cs typeface="Calibri" panose="020F0502020204030204"/>
            </a:endParaRPr>
          </a:p>
          <a:p>
            <a:endParaRPr lang="en-GB" sz="3200" dirty="0">
              <a:cs typeface="Calibri" panose="020F0502020204030204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28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602850"/>
            <a:ext cx="8484751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Sustainability </a:t>
            </a:r>
          </a:p>
        </p:txBody>
      </p:sp>
    </p:spTree>
    <p:extLst>
      <p:ext uri="{BB962C8B-B14F-4D97-AF65-F5344CB8AC3E}">
        <p14:creationId xmlns:p14="http://schemas.microsoft.com/office/powerpoint/2010/main" val="90743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193" y="182407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sz="3600" b="1" dirty="0"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GB" sz="3600" dirty="0"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1598147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9672138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4625" indent="0">
              <a:buNone/>
            </a:pPr>
            <a:r>
              <a:rPr lang="en-GB" sz="4000">
                <a:latin typeface="Helvetica" pitchFamily="2" charset="0"/>
                <a:cs typeface="Calibri" panose="020F0502020204030204"/>
              </a:rPr>
              <a:t>Reflect on and review </a:t>
            </a:r>
            <a:r>
              <a:rPr lang="en-GB" sz="4000" dirty="0">
                <a:latin typeface="Helvetica" pitchFamily="2" charset="0"/>
                <a:cs typeface="Calibri" panose="020F0502020204030204"/>
              </a:rPr>
              <a:t>your current structure and governance, is it the most appropriate and effective it can be?  </a:t>
            </a:r>
          </a:p>
          <a:p>
            <a:pPr marL="746125" indent="-571500"/>
            <a:r>
              <a:rPr lang="en-GB" sz="4000" dirty="0">
                <a:latin typeface="Helvetica" pitchFamily="2" charset="0"/>
                <a:cs typeface="Calibri" panose="020F0502020204030204"/>
              </a:rPr>
              <a:t>Structure  </a:t>
            </a:r>
          </a:p>
          <a:p>
            <a:pPr marL="746125" indent="-571500"/>
            <a:r>
              <a:rPr lang="en-GB" sz="4000" dirty="0">
                <a:latin typeface="Helvetica" pitchFamily="2" charset="0"/>
                <a:cs typeface="Calibri" panose="020F0502020204030204"/>
              </a:rPr>
              <a:t>Governing Document </a:t>
            </a:r>
          </a:p>
          <a:p>
            <a:pPr marL="746125" indent="-571500"/>
            <a:r>
              <a:rPr lang="en-GB" sz="4000" dirty="0">
                <a:latin typeface="Helvetica" pitchFamily="2" charset="0"/>
                <a:cs typeface="Calibri" panose="020F0502020204030204"/>
              </a:rPr>
              <a:t>Policies </a:t>
            </a:r>
          </a:p>
          <a:p>
            <a:pPr marL="746125" indent="-571500"/>
            <a:r>
              <a:rPr lang="en-GB" sz="4000" dirty="0">
                <a:latin typeface="Helvetica" pitchFamily="2" charset="0"/>
                <a:cs typeface="Calibri" panose="020F0502020204030204"/>
              </a:rPr>
              <a:t>Procedures </a:t>
            </a:r>
          </a:p>
          <a:p>
            <a:pPr marL="746125" indent="-571500"/>
            <a:r>
              <a:rPr lang="en-GB" sz="4000" dirty="0">
                <a:latin typeface="Helvetica" pitchFamily="2" charset="0"/>
                <a:cs typeface="Calibri" panose="020F0502020204030204"/>
              </a:rPr>
              <a:t>Plan, objectives and vision </a:t>
            </a:r>
          </a:p>
          <a:p>
            <a:pPr marL="174625" indent="0">
              <a:buNone/>
            </a:pPr>
            <a:endParaRPr lang="en-GB" sz="4000" dirty="0">
              <a:latin typeface="Helvetica" pitchFamily="2" charset="0"/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575151"/>
            <a:ext cx="110924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latin typeface="Montserrat" panose="00000500000000000000" pitchFamily="50" charset="0"/>
              </a:rPr>
              <a:t>Fit for Funding, Fit for Purpose </a:t>
            </a:r>
          </a:p>
        </p:txBody>
      </p:sp>
    </p:spTree>
    <p:extLst>
      <p:ext uri="{BB962C8B-B14F-4D97-AF65-F5344CB8AC3E}">
        <p14:creationId xmlns:p14="http://schemas.microsoft.com/office/powerpoint/2010/main" val="17845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6FCFA-CAAE-49E4-975B-F1ABFFD3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918" y="199916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000" dirty="0">
                <a:latin typeface="Helvetica" pitchFamily="2" charset="0"/>
                <a:cs typeface="Helvetica"/>
              </a:rPr>
              <a:t>What are the key activities and people that make up your core work?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Are you as focussed on it as you should be?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Is it sustainable?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Know your core costs</a:t>
            </a:r>
            <a:endParaRPr lang="en-GB" sz="3600" dirty="0">
              <a:latin typeface="Helvetica" pitchFamily="2" charset="0"/>
              <a:cs typeface="Helvetica"/>
            </a:endParaRPr>
          </a:p>
          <a:p>
            <a:endParaRPr lang="en-GB" sz="4000" dirty="0">
              <a:latin typeface="Helvetica" pitchFamily="2" charset="0"/>
              <a:cs typeface="Helvetica"/>
            </a:endParaRPr>
          </a:p>
          <a:p>
            <a:endParaRPr lang="en-GB" sz="4000" dirty="0">
              <a:latin typeface="Helvetica" pitchFamily="2" charset="0"/>
              <a:cs typeface="Calibri" panose="020F0502020204030204"/>
            </a:endParaRPr>
          </a:p>
          <a:p>
            <a:endParaRPr lang="en-GB" sz="4000" dirty="0">
              <a:latin typeface="Helvetica" pitchFamily="2" charset="0"/>
              <a:cs typeface="Calibri" panose="020F0502020204030204"/>
            </a:endParaRPr>
          </a:p>
          <a:p>
            <a:pPr marL="457200" lvl="1" indent="0">
              <a:buNone/>
            </a:pPr>
            <a:endParaRPr lang="en-GB" sz="4000" dirty="0">
              <a:latin typeface="Helvetica" pitchFamily="2" charset="0"/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06734" y="575149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1" y="594606"/>
            <a:ext cx="848475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800" dirty="0">
                <a:latin typeface="Montserrat" panose="00000500000000000000" pitchFamily="50" charset="0"/>
              </a:rPr>
              <a:t>Know your Core Work</a:t>
            </a:r>
            <a:endParaRPr lang="en-GB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1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9315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2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594606"/>
            <a:ext cx="1189012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 </a:t>
            </a:r>
            <a:r>
              <a:rPr lang="en-GB" sz="4800" dirty="0">
                <a:latin typeface="Montserrat" panose="00000500000000000000" pitchFamily="50" charset="0"/>
                <a:cs typeface="Helvetica"/>
              </a:rPr>
              <a:t>Know your strengths</a:t>
            </a:r>
            <a:endParaRPr lang="en-GB" dirty="0">
              <a:latin typeface="Montserrat" panose="00000500000000000000" pitchFamily="50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D4E4B-467B-406A-AEED-005663B0C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sz="4000" dirty="0">
                <a:latin typeface="Helvetica" pitchFamily="2" charset="0"/>
                <a:cs typeface="Helvetica"/>
              </a:rPr>
              <a:t>Including: </a:t>
            </a:r>
          </a:p>
          <a:p>
            <a:pPr marL="273050" lvl="1" indent="-273050"/>
            <a:r>
              <a:rPr lang="en-GB" sz="4000" dirty="0">
                <a:latin typeface="Helvetica" pitchFamily="2" charset="0"/>
                <a:cs typeface="Helvetica"/>
              </a:rPr>
              <a:t>resources and assets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team skills, knowledge and relationships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trustees skills, relationships and influence </a:t>
            </a:r>
          </a:p>
          <a:p>
            <a:r>
              <a:rPr lang="en-GB" sz="4000" dirty="0">
                <a:latin typeface="Helvetica" pitchFamily="2" charset="0"/>
                <a:cs typeface="Helvetica"/>
              </a:rPr>
              <a:t>your ‘sellable’ offer </a:t>
            </a:r>
          </a:p>
          <a:p>
            <a:pPr mar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191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C050DC48-DD92-4213-AF0F-2AD3C8424779}"/>
              </a:ext>
            </a:extLst>
          </p:cNvPr>
          <p:cNvSpPr txBox="1"/>
          <p:nvPr/>
        </p:nvSpPr>
        <p:spPr>
          <a:xfrm rot="5400000">
            <a:off x="688501" y="1972769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D0D75-D9A1-45E6-8BB0-397EEBC8F210}"/>
              </a:ext>
            </a:extLst>
          </p:cNvPr>
          <p:cNvSpPr txBox="1"/>
          <p:nvPr/>
        </p:nvSpPr>
        <p:spPr>
          <a:xfrm>
            <a:off x="1261818" y="575150"/>
            <a:ext cx="12687645" cy="780176"/>
          </a:xfrm>
          <a:prstGeom prst="rect">
            <a:avLst/>
          </a:prstGeom>
          <a:solidFill>
            <a:srgbClr val="ECECEC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8" descr="A picture containing building, floor&#10;&#10;Description automatically generated">
            <a:extLst>
              <a:ext uri="{FF2B5EF4-FFF2-40B4-BE49-F238E27FC236}">
                <a16:creationId xmlns:a16="http://schemas.microsoft.com/office/drawing/2014/main" id="{DB61E2E8-167E-4A84-AC38-A445FA0FFB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9" y="106402"/>
            <a:ext cx="1417487" cy="171767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23EFD5-6E3D-4866-81B1-AA9789FFDBE8}"/>
              </a:ext>
            </a:extLst>
          </p:cNvPr>
          <p:cNvSpPr txBox="1">
            <a:spLocks/>
          </p:cNvSpPr>
          <p:nvPr/>
        </p:nvSpPr>
        <p:spPr>
          <a:xfrm>
            <a:off x="946901" y="12457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GB" sz="2800" dirty="0">
              <a:cs typeface="Calibri" panose="020F0502020204030204"/>
            </a:endParaRP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AFB34944-78B0-4781-9BE4-253C712F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572960" y="622305"/>
            <a:ext cx="1027413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Montserrat" panose="00000500000000000000" pitchFamily="50" charset="0"/>
              </a:rPr>
              <a:t>Exercise: Where are you now? 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9C946FD-0444-420C-9BB0-E0809EF8E2A1}"/>
              </a:ext>
            </a:extLst>
          </p:cNvPr>
          <p:cNvCxnSpPr/>
          <p:nvPr/>
        </p:nvCxnSpPr>
        <p:spPr>
          <a:xfrm>
            <a:off x="489289" y="3898231"/>
            <a:ext cx="1150219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3B85511-0FBD-4ADC-9450-3C8F17515A37}"/>
              </a:ext>
            </a:extLst>
          </p:cNvPr>
          <p:cNvSpPr txBox="1"/>
          <p:nvPr/>
        </p:nvSpPr>
        <p:spPr>
          <a:xfrm rot="5400000">
            <a:off x="8282152" y="1972769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C84891-E5DE-4470-845B-A63ADF1D5985}"/>
              </a:ext>
            </a:extLst>
          </p:cNvPr>
          <p:cNvSpPr txBox="1"/>
          <p:nvPr/>
        </p:nvSpPr>
        <p:spPr>
          <a:xfrm rot="16200000">
            <a:off x="6718991" y="2063418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  <a:endParaRPr lang="en-GB" sz="287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EF3BEB-D0EA-4713-945D-8F05DB608848}"/>
              </a:ext>
            </a:extLst>
          </p:cNvPr>
          <p:cNvSpPr txBox="1"/>
          <p:nvPr/>
        </p:nvSpPr>
        <p:spPr>
          <a:xfrm rot="5400000">
            <a:off x="4480241" y="1972769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2BABFF-5FAD-4AA2-8DC9-DAFB04598A2F}"/>
              </a:ext>
            </a:extLst>
          </p:cNvPr>
          <p:cNvSpPr txBox="1"/>
          <p:nvPr/>
        </p:nvSpPr>
        <p:spPr>
          <a:xfrm>
            <a:off x="151794" y="2160359"/>
            <a:ext cx="3227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We are not sustainable and it is not one of our priorities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3AD84C-F9A5-45EE-8F87-21D2E99C7F99}"/>
              </a:ext>
            </a:extLst>
          </p:cNvPr>
          <p:cNvSpPr txBox="1"/>
          <p:nvPr/>
        </p:nvSpPr>
        <p:spPr>
          <a:xfrm>
            <a:off x="7146697" y="2203508"/>
            <a:ext cx="3972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Our core work is sustainable  but the organisation as a whole is not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D1A577-5B7A-49CF-8AE5-ED8E831033C6}"/>
              </a:ext>
            </a:extLst>
          </p:cNvPr>
          <p:cNvSpPr txBox="1"/>
          <p:nvPr/>
        </p:nvSpPr>
        <p:spPr>
          <a:xfrm>
            <a:off x="2011818" y="4515814"/>
            <a:ext cx="2912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We are not sustainable but its on our radar and we know we need a plan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1DDB7B-DC82-40A0-8393-B2FF18E8A785}"/>
              </a:ext>
            </a:extLst>
          </p:cNvPr>
          <p:cNvSpPr txBox="1"/>
          <p:nvPr/>
        </p:nvSpPr>
        <p:spPr>
          <a:xfrm>
            <a:off x="9005517" y="4578311"/>
            <a:ext cx="35627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We are sustainable.</a:t>
            </a:r>
            <a:br>
              <a:rPr lang="en-GB" sz="2000" dirty="0">
                <a:latin typeface="Montserrat" panose="00000500000000000000" pitchFamily="50" charset="0"/>
              </a:rPr>
            </a:br>
            <a:r>
              <a:rPr lang="en-GB" sz="2000" dirty="0">
                <a:latin typeface="Montserrat" panose="00000500000000000000" pitchFamily="50" charset="0"/>
              </a:rPr>
              <a:t>We have multiple, sustainable sources </a:t>
            </a:r>
            <a:br>
              <a:rPr lang="en-GB" sz="2000" dirty="0">
                <a:latin typeface="Montserrat" panose="00000500000000000000" pitchFamily="50" charset="0"/>
              </a:rPr>
            </a:br>
            <a:r>
              <a:rPr lang="en-GB" sz="2000" dirty="0">
                <a:latin typeface="Montserrat" panose="00000500000000000000" pitchFamily="50" charset="0"/>
              </a:rPr>
              <a:t>of income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6D63D4-19DA-4A08-83EC-C89D8F3B78F9}"/>
              </a:ext>
            </a:extLst>
          </p:cNvPr>
          <p:cNvSpPr txBox="1"/>
          <p:nvPr/>
        </p:nvSpPr>
        <p:spPr>
          <a:xfrm rot="16200000">
            <a:off x="2941134" y="2095923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CE6775-1EC0-4CB1-9C03-33670C0F784E}"/>
              </a:ext>
            </a:extLst>
          </p:cNvPr>
          <p:cNvSpPr txBox="1"/>
          <p:nvPr/>
        </p:nvSpPr>
        <p:spPr>
          <a:xfrm>
            <a:off x="5571998" y="4546216"/>
            <a:ext cx="3343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We have a plan and we are working on the sustainability of our organisation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458DA8-5F9C-4635-B6EC-B24C34353CD8}"/>
              </a:ext>
            </a:extLst>
          </p:cNvPr>
          <p:cNvSpPr txBox="1"/>
          <p:nvPr/>
        </p:nvSpPr>
        <p:spPr>
          <a:xfrm rot="16200000">
            <a:off x="10553014" y="2037407"/>
            <a:ext cx="123925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664069-AACB-4D98-8352-F1F81EEFD167}"/>
              </a:ext>
            </a:extLst>
          </p:cNvPr>
          <p:cNvSpPr txBox="1"/>
          <p:nvPr/>
        </p:nvSpPr>
        <p:spPr>
          <a:xfrm>
            <a:off x="3591109" y="2192296"/>
            <a:ext cx="3343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Montserrat" panose="00000500000000000000" pitchFamily="50" charset="0"/>
              </a:rPr>
              <a:t>We have a plan but find it hard to find the capacity to work on it! </a:t>
            </a:r>
          </a:p>
        </p:txBody>
      </p:sp>
    </p:spTree>
    <p:extLst>
      <p:ext uri="{BB962C8B-B14F-4D97-AF65-F5344CB8AC3E}">
        <p14:creationId xmlns:p14="http://schemas.microsoft.com/office/powerpoint/2010/main" val="212834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6B80048F1279479182A34478D9DDC1" ma:contentTypeVersion="12" ma:contentTypeDescription="Create a new document." ma:contentTypeScope="" ma:versionID="bb8b56d738b4d3c574a5d2200dd65fe7">
  <xsd:schema xmlns:xsd="http://www.w3.org/2001/XMLSchema" xmlns:xs="http://www.w3.org/2001/XMLSchema" xmlns:p="http://schemas.microsoft.com/office/2006/metadata/properties" xmlns:ns2="2cc6b5e8-319c-4314-bc2d-ed23142ba2f8" xmlns:ns3="d13c1e84-1066-4053-8469-c32b451112ce" targetNamespace="http://schemas.microsoft.com/office/2006/metadata/properties" ma:root="true" ma:fieldsID="6879a30ebfac3c75d96fea331e57cf9f" ns2:_="" ns3:_="">
    <xsd:import namespace="2cc6b5e8-319c-4314-bc2d-ed23142ba2f8"/>
    <xsd:import namespace="d13c1e84-1066-4053-8469-c32b451112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c6b5e8-319c-4314-bc2d-ed23142ba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c1e84-1066-4053-8469-c32b45111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5337C4-64D6-45CE-9448-21E35E2E1B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E0A0F2-2620-4869-9DA0-53D87F023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c6b5e8-319c-4314-bc2d-ed23142ba2f8"/>
    <ds:schemaRef ds:uri="d13c1e84-1066-4053-8469-c32b451112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05644B-7AFD-45BA-A553-589B4D82F3D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547</Words>
  <Application>Microsoft Office PowerPoint</Application>
  <PresentationFormat>Widescreen</PresentationFormat>
  <Paragraphs>118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Arabic Typesetting</vt:lpstr>
      <vt:lpstr>Arial</vt:lpstr>
      <vt:lpstr>Calibri</vt:lpstr>
      <vt:lpstr>Calibri Light</vt:lpstr>
      <vt:lpstr>Helvetica</vt:lpstr>
      <vt:lpstr>Ink Free</vt:lpstr>
      <vt:lpstr>Montserrat</vt:lpstr>
      <vt:lpstr>Montserrat ExtraBold</vt:lpstr>
      <vt:lpstr>office theme</vt:lpstr>
      <vt:lpstr> </vt:lpstr>
      <vt:lpstr> Workshop Outline</vt:lpstr>
      <vt:lpstr> Ice breaker.... </vt:lpstr>
      <vt:lpstr> Sustainability Challenges </vt:lpstr>
      <vt:lpstr> Sustainability </vt:lpstr>
      <vt:lpstr>Fit for Funding, Fit for Purpose </vt:lpstr>
      <vt:lpstr> Know your Core Work</vt:lpstr>
      <vt:lpstr> Know your strengths</vt:lpstr>
      <vt:lpstr>Exercise: Where are you now?  </vt:lpstr>
      <vt:lpstr> Planning for sustainability </vt:lpstr>
      <vt:lpstr> Theory of Change </vt:lpstr>
      <vt:lpstr> Sustainability </vt:lpstr>
      <vt:lpstr> Next Steps </vt:lpstr>
      <vt:lpstr> Support and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Fundraise for Core Costs</dc:title>
  <dc:creator>Maria Antoniou</dc:creator>
  <cp:lastModifiedBy>Vicky Worthington</cp:lastModifiedBy>
  <cp:revision>21</cp:revision>
  <dcterms:created xsi:type="dcterms:W3CDTF">2020-01-02T14:43:32Z</dcterms:created>
  <dcterms:modified xsi:type="dcterms:W3CDTF">2020-02-21T12:09:08Z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0x010100476B80048F1279479182A34478D9DDC1</vt:lpwstr>
  </property>
</Properties>
</file>