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43" r:id="rId5"/>
    <p:sldId id="350" r:id="rId6"/>
    <p:sldId id="359" r:id="rId7"/>
    <p:sldId id="345" r:id="rId8"/>
    <p:sldId id="357" r:id="rId9"/>
    <p:sldId id="358" r:id="rId10"/>
    <p:sldId id="354" r:id="rId11"/>
    <p:sldId id="346" r:id="rId12"/>
    <p:sldId id="362" r:id="rId13"/>
    <p:sldId id="347" r:id="rId14"/>
    <p:sldId id="355" r:id="rId15"/>
  </p:sldIdLst>
  <p:sldSz cx="12192000" cy="6858000"/>
  <p:notesSz cx="9671050" cy="688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Hudson-Sharp" initials="N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9" autoAdjust="0"/>
    <p:restoredTop sz="40617" autoAdjust="0"/>
  </p:normalViewPr>
  <p:slideViewPr>
    <p:cSldViewPr snapToGrid="0">
      <p:cViewPr varScale="1">
        <p:scale>
          <a:sx n="56" d="100"/>
          <a:sy n="56" d="100"/>
        </p:scale>
        <p:origin x="96" y="4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90788" cy="344488"/>
          </a:xfrm>
          <a:prstGeom prst="rect">
            <a:avLst/>
          </a:prstGeom>
        </p:spPr>
        <p:txBody>
          <a:bodyPr vert="horz" lIns="94631" tIns="47316" rIns="94631" bIns="47316" rtlCol="0"/>
          <a:lstStyle>
            <a:lvl1pPr algn="l">
              <a:defRPr sz="1200"/>
            </a:lvl1pPr>
          </a:lstStyle>
          <a:p>
            <a:endParaRPr lang="en-GB"/>
          </a:p>
        </p:txBody>
      </p:sp>
      <p:sp>
        <p:nvSpPr>
          <p:cNvPr id="3" name="Date Placeholder 2"/>
          <p:cNvSpPr>
            <a:spLocks noGrp="1"/>
          </p:cNvSpPr>
          <p:nvPr>
            <p:ph type="dt" sz="quarter" idx="1"/>
          </p:nvPr>
        </p:nvSpPr>
        <p:spPr>
          <a:xfrm>
            <a:off x="5478583" y="0"/>
            <a:ext cx="4190788" cy="344488"/>
          </a:xfrm>
          <a:prstGeom prst="rect">
            <a:avLst/>
          </a:prstGeom>
        </p:spPr>
        <p:txBody>
          <a:bodyPr vert="horz" lIns="94631" tIns="47316" rIns="94631" bIns="47316" rtlCol="0"/>
          <a:lstStyle>
            <a:lvl1pPr algn="r">
              <a:defRPr sz="1200"/>
            </a:lvl1pPr>
          </a:lstStyle>
          <a:p>
            <a:fld id="{969FA238-3CEB-4B81-B967-3FE0CF763F30}" type="datetimeFigureOut">
              <a:rPr lang="en-GB" smtClean="0"/>
              <a:t>13/11/2019</a:t>
            </a:fld>
            <a:endParaRPr lang="en-GB"/>
          </a:p>
        </p:txBody>
      </p:sp>
      <p:sp>
        <p:nvSpPr>
          <p:cNvPr id="4" name="Footer Placeholder 3"/>
          <p:cNvSpPr>
            <a:spLocks noGrp="1"/>
          </p:cNvSpPr>
          <p:nvPr>
            <p:ph type="ftr" sz="quarter" idx="2"/>
          </p:nvPr>
        </p:nvSpPr>
        <p:spPr>
          <a:xfrm>
            <a:off x="0" y="6543668"/>
            <a:ext cx="4190788" cy="344488"/>
          </a:xfrm>
          <a:prstGeom prst="rect">
            <a:avLst/>
          </a:prstGeom>
        </p:spPr>
        <p:txBody>
          <a:bodyPr vert="horz" lIns="94631" tIns="47316" rIns="94631" bIns="47316" rtlCol="0" anchor="b"/>
          <a:lstStyle>
            <a:lvl1pPr algn="l">
              <a:defRPr sz="1200"/>
            </a:lvl1pPr>
          </a:lstStyle>
          <a:p>
            <a:endParaRPr lang="en-GB"/>
          </a:p>
        </p:txBody>
      </p:sp>
      <p:sp>
        <p:nvSpPr>
          <p:cNvPr id="5" name="Slide Number Placeholder 4"/>
          <p:cNvSpPr>
            <a:spLocks noGrp="1"/>
          </p:cNvSpPr>
          <p:nvPr>
            <p:ph type="sldNum" sz="quarter" idx="3"/>
          </p:nvPr>
        </p:nvSpPr>
        <p:spPr>
          <a:xfrm>
            <a:off x="5478583" y="6543668"/>
            <a:ext cx="4190788" cy="344488"/>
          </a:xfrm>
          <a:prstGeom prst="rect">
            <a:avLst/>
          </a:prstGeom>
        </p:spPr>
        <p:txBody>
          <a:bodyPr vert="horz" lIns="94631" tIns="47316" rIns="94631" bIns="47316" rtlCol="0" anchor="b"/>
          <a:lstStyle>
            <a:lvl1pPr algn="r">
              <a:defRPr sz="1200"/>
            </a:lvl1pPr>
          </a:lstStyle>
          <a:p>
            <a:fld id="{E9301AF1-E77C-470C-81EF-61F7F854BAE7}" type="slidenum">
              <a:rPr lang="en-GB" smtClean="0"/>
              <a:t>‹#›</a:t>
            </a:fld>
            <a:endParaRPr lang="en-GB"/>
          </a:p>
        </p:txBody>
      </p:sp>
    </p:spTree>
    <p:extLst>
      <p:ext uri="{BB962C8B-B14F-4D97-AF65-F5344CB8AC3E}">
        <p14:creationId xmlns:p14="http://schemas.microsoft.com/office/powerpoint/2010/main" val="761601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6CA299-A43A-4410-AFC2-FAF040500E71}"/>
              </a:ext>
            </a:extLst>
          </p:cNvPr>
          <p:cNvSpPr>
            <a:spLocks noGrp="1"/>
          </p:cNvSpPr>
          <p:nvPr>
            <p:ph type="hdr" sz="quarter"/>
          </p:nvPr>
        </p:nvSpPr>
        <p:spPr>
          <a:xfrm>
            <a:off x="0" y="1"/>
            <a:ext cx="4190788" cy="345684"/>
          </a:xfrm>
          <a:prstGeom prst="rect">
            <a:avLst/>
          </a:prstGeom>
        </p:spPr>
        <p:txBody>
          <a:bodyPr vert="horz" lIns="94631" tIns="47316" rIns="94631" bIns="47316" rtlCol="0"/>
          <a:lstStyle>
            <a:lvl1pPr algn="l">
              <a:defRPr sz="1200"/>
            </a:lvl1pPr>
          </a:lstStyle>
          <a:p>
            <a:endParaRPr lang="en-GB"/>
          </a:p>
        </p:txBody>
      </p:sp>
      <p:sp>
        <p:nvSpPr>
          <p:cNvPr id="3" name="Date Placeholder 2">
            <a:extLst>
              <a:ext uri="{FF2B5EF4-FFF2-40B4-BE49-F238E27FC236}">
                <a16:creationId xmlns:a16="http://schemas.microsoft.com/office/drawing/2014/main" id="{72D82791-0FBA-4956-9773-4234355448F0}"/>
              </a:ext>
            </a:extLst>
          </p:cNvPr>
          <p:cNvSpPr>
            <a:spLocks noGrp="1"/>
          </p:cNvSpPr>
          <p:nvPr>
            <p:ph type="dt" idx="1"/>
          </p:nvPr>
        </p:nvSpPr>
        <p:spPr>
          <a:xfrm>
            <a:off x="5478024" y="1"/>
            <a:ext cx="4190788" cy="345684"/>
          </a:xfrm>
          <a:prstGeom prst="rect">
            <a:avLst/>
          </a:prstGeom>
        </p:spPr>
        <p:txBody>
          <a:bodyPr vert="horz" lIns="94631" tIns="47316" rIns="94631" bIns="47316" rtlCol="0"/>
          <a:lstStyle>
            <a:lvl1pPr algn="r">
              <a:defRPr sz="1200"/>
            </a:lvl1pPr>
          </a:lstStyle>
          <a:p>
            <a:fld id="{CB5E5199-BBFB-461A-91DF-6BE06BA56052}" type="datetimeFigureOut">
              <a:rPr lang="en-GB" smtClean="0"/>
              <a:t>13/11/2019</a:t>
            </a:fld>
            <a:endParaRPr lang="en-GB"/>
          </a:p>
        </p:txBody>
      </p:sp>
      <p:sp>
        <p:nvSpPr>
          <p:cNvPr id="4" name="Slide Image Placeholder 3">
            <a:extLst>
              <a:ext uri="{FF2B5EF4-FFF2-40B4-BE49-F238E27FC236}">
                <a16:creationId xmlns:a16="http://schemas.microsoft.com/office/drawing/2014/main" id="{6E135F07-D869-417D-AA1D-EE25F01B6A2B}"/>
              </a:ext>
            </a:extLst>
          </p:cNvPr>
          <p:cNvSpPr>
            <a:spLocks noGrp="1" noRot="1" noChangeAspect="1"/>
          </p:cNvSpPr>
          <p:nvPr>
            <p:ph type="sldImg" idx="2"/>
          </p:nvPr>
        </p:nvSpPr>
        <p:spPr>
          <a:xfrm>
            <a:off x="2770188" y="862013"/>
            <a:ext cx="4130675" cy="2324100"/>
          </a:xfrm>
          <a:prstGeom prst="rect">
            <a:avLst/>
          </a:prstGeom>
          <a:noFill/>
          <a:ln w="12700">
            <a:solidFill>
              <a:prstClr val="black"/>
            </a:solidFill>
          </a:ln>
        </p:spPr>
        <p:txBody>
          <a:bodyPr vert="horz" lIns="94631" tIns="47316" rIns="94631" bIns="47316" rtlCol="0" anchor="ctr"/>
          <a:lstStyle/>
          <a:p>
            <a:endParaRPr lang="en-GB"/>
          </a:p>
        </p:txBody>
      </p:sp>
      <p:sp>
        <p:nvSpPr>
          <p:cNvPr id="5" name="Notes Placeholder 4">
            <a:extLst>
              <a:ext uri="{FF2B5EF4-FFF2-40B4-BE49-F238E27FC236}">
                <a16:creationId xmlns:a16="http://schemas.microsoft.com/office/drawing/2014/main" id="{2887EE64-3E4A-42CB-A163-4EA80B94977D}"/>
              </a:ext>
            </a:extLst>
          </p:cNvPr>
          <p:cNvSpPr>
            <a:spLocks noGrp="1"/>
          </p:cNvSpPr>
          <p:nvPr>
            <p:ph type="body" sz="quarter" idx="3"/>
          </p:nvPr>
        </p:nvSpPr>
        <p:spPr>
          <a:xfrm>
            <a:off x="967105" y="3315691"/>
            <a:ext cx="7736840" cy="2712840"/>
          </a:xfrm>
          <a:prstGeom prst="rect">
            <a:avLst/>
          </a:prstGeom>
        </p:spPr>
        <p:txBody>
          <a:bodyPr vert="horz" lIns="94631" tIns="47316" rIns="94631" bIns="47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6E4427F6-9B2B-4D6A-93AD-56470F0ED9E6}"/>
              </a:ext>
            </a:extLst>
          </p:cNvPr>
          <p:cNvSpPr>
            <a:spLocks noGrp="1"/>
          </p:cNvSpPr>
          <p:nvPr>
            <p:ph type="ftr" sz="quarter" idx="4"/>
          </p:nvPr>
        </p:nvSpPr>
        <p:spPr>
          <a:xfrm>
            <a:off x="0" y="6544067"/>
            <a:ext cx="4190788" cy="345683"/>
          </a:xfrm>
          <a:prstGeom prst="rect">
            <a:avLst/>
          </a:prstGeom>
        </p:spPr>
        <p:txBody>
          <a:bodyPr vert="horz" lIns="94631" tIns="47316" rIns="94631" bIns="47316"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0DE6BA91-8499-478E-A365-7244A973DF79}"/>
              </a:ext>
            </a:extLst>
          </p:cNvPr>
          <p:cNvSpPr>
            <a:spLocks noGrp="1"/>
          </p:cNvSpPr>
          <p:nvPr>
            <p:ph type="sldNum" sz="quarter" idx="5"/>
          </p:nvPr>
        </p:nvSpPr>
        <p:spPr>
          <a:xfrm>
            <a:off x="5478024" y="6544067"/>
            <a:ext cx="4190788" cy="345683"/>
          </a:xfrm>
          <a:prstGeom prst="rect">
            <a:avLst/>
          </a:prstGeom>
        </p:spPr>
        <p:txBody>
          <a:bodyPr vert="horz" lIns="94631" tIns="47316" rIns="94631" bIns="47316" rtlCol="0" anchor="b"/>
          <a:lstStyle>
            <a:lvl1pPr algn="r">
              <a:defRPr sz="1200"/>
            </a:lvl1pPr>
          </a:lstStyle>
          <a:p>
            <a:fld id="{1DA6E897-942A-4275-8BB2-43A9BAED0E24}" type="slidenum">
              <a:rPr lang="en-GB" smtClean="0"/>
              <a:t>‹#›</a:t>
            </a:fld>
            <a:endParaRPr lang="en-GB"/>
          </a:p>
        </p:txBody>
      </p:sp>
    </p:spTree>
    <p:extLst>
      <p:ext uri="{BB962C8B-B14F-4D97-AF65-F5344CB8AC3E}">
        <p14:creationId xmlns:p14="http://schemas.microsoft.com/office/powerpoint/2010/main" val="342422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nowhow.ncvo.org.uk/organisation/strateg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knowhow.ncvo.org.uk/campaigns" TargetMode="External"/><Relationship Id="rId4" Type="http://schemas.openxmlformats.org/officeDocument/2006/relationships/hyperlink" Target="https://knowhow.ncvo.org.uk/funding/commissioning/monitoring-and-evaluation-for-public-service-deliver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FC04D9B-3234-4415-AF59-FC2F94FC89F1}"/>
              </a:ext>
            </a:extLst>
          </p:cNvPr>
          <p:cNvSpPr>
            <a:spLocks noGrp="1"/>
          </p:cNvSpPr>
          <p:nvPr>
            <p:ph type="body" idx="1"/>
          </p:nvPr>
        </p:nvSpPr>
        <p:spPr/>
        <p:txBody>
          <a:bodyPr/>
          <a:lstStyle/>
          <a:p>
            <a:pPr marL="177434" indent="-177434">
              <a:spcAft>
                <a:spcPts val="621"/>
              </a:spcAft>
              <a:buFont typeface="Arial" charset="0"/>
              <a:buChar char="•"/>
            </a:pPr>
            <a:r>
              <a:rPr lang="en-GB" baseline="0" dirty="0"/>
              <a:t>Purpose of this workshop is to give you the opportunity to start thinking about evaluation, why it might be important for your organisation / project and the best ways to go about it</a:t>
            </a:r>
          </a:p>
          <a:p>
            <a:pPr>
              <a:spcAft>
                <a:spcPts val="621"/>
              </a:spcAft>
            </a:pPr>
            <a:endParaRPr lang="en-GB" baseline="0" dirty="0"/>
          </a:p>
          <a:p>
            <a:pPr marL="177434" indent="-177434">
              <a:spcAft>
                <a:spcPts val="621"/>
              </a:spcAft>
              <a:buFont typeface="Arial" charset="0"/>
              <a:buChar char="•"/>
            </a:pPr>
            <a:r>
              <a:rPr lang="en-GB" baseline="0" dirty="0"/>
              <a:t>Lots of information and support out there for thinking about evaluation – including from a Voluntary and Community Services perspectives (particularly from NCVO – drawn on some of that here so familiar with the same stuff). </a:t>
            </a:r>
          </a:p>
          <a:p>
            <a:pPr>
              <a:spcAft>
                <a:spcPts val="621"/>
              </a:spcAft>
            </a:pPr>
            <a:endParaRPr lang="en-GB" baseline="0" dirty="0"/>
          </a:p>
          <a:p>
            <a:pPr marL="177434" indent="-177434">
              <a:spcAft>
                <a:spcPts val="621"/>
              </a:spcAft>
              <a:buFont typeface="Arial" charset="0"/>
              <a:buChar char="•"/>
            </a:pPr>
            <a:r>
              <a:rPr lang="en-GB" baseline="0" dirty="0"/>
              <a:t>Important to discuss from a LGBT+ perspective, which I don’t think is readily available. </a:t>
            </a:r>
          </a:p>
          <a:p>
            <a:pPr marL="177434" indent="-177434">
              <a:spcAft>
                <a:spcPts val="621"/>
              </a:spcAft>
              <a:buFont typeface="Arial" charset="0"/>
              <a:buChar char="•"/>
            </a:pPr>
            <a:endParaRPr lang="en-GB" baseline="0" dirty="0"/>
          </a:p>
          <a:p>
            <a:pPr marL="177434" indent="-177434">
              <a:spcAft>
                <a:spcPts val="621"/>
              </a:spcAft>
              <a:buFont typeface="Arial" charset="0"/>
              <a:buChar char="•"/>
            </a:pPr>
            <a:r>
              <a:rPr lang="en-GB" baseline="0" dirty="0"/>
              <a:t>Usually 1-2 day course – we’ve got an hour so it’s going to be a bit of a whistle stop tour.</a:t>
            </a:r>
          </a:p>
          <a:p>
            <a:pPr marL="650590" lvl="1" indent="-177434">
              <a:spcAft>
                <a:spcPts val="621"/>
              </a:spcAft>
              <a:buFont typeface="Arial" charset="0"/>
              <a:buChar char="•"/>
            </a:pPr>
            <a:r>
              <a:rPr lang="en-GB" baseline="0" dirty="0"/>
              <a:t>Introduce what evaluation is</a:t>
            </a:r>
          </a:p>
          <a:p>
            <a:pPr marL="650590" lvl="1" indent="-177434">
              <a:spcAft>
                <a:spcPts val="621"/>
              </a:spcAft>
              <a:buFont typeface="Arial" charset="0"/>
              <a:buChar char="•"/>
            </a:pPr>
            <a:r>
              <a:rPr lang="en-GB" baseline="0" dirty="0"/>
              <a:t>Discuss the different forms it can take; what the process can look like from your organisation</a:t>
            </a:r>
          </a:p>
          <a:p>
            <a:pPr marL="650590" lvl="1" indent="-177434">
              <a:spcAft>
                <a:spcPts val="621"/>
              </a:spcAft>
              <a:buFont typeface="Arial" charset="0"/>
              <a:buChar char="•"/>
            </a:pPr>
            <a:r>
              <a:rPr lang="en-GB" baseline="0" dirty="0"/>
              <a:t>Some of the challenges for the LGBT+ sector, particularly around resourcing and data.</a:t>
            </a:r>
          </a:p>
          <a:p>
            <a:pPr marL="650590" lvl="1" indent="-177434">
              <a:spcAft>
                <a:spcPts val="621"/>
              </a:spcAft>
              <a:buFont typeface="Arial" charset="0"/>
              <a:buChar char="•"/>
            </a:pPr>
            <a:endParaRPr lang="en-GB" baseline="0" dirty="0"/>
          </a:p>
          <a:p>
            <a:pPr marL="177434" indent="-177434">
              <a:spcAft>
                <a:spcPts val="621"/>
              </a:spcAft>
              <a:buFont typeface="Arial" charset="0"/>
              <a:buChar char="•"/>
            </a:pPr>
            <a:r>
              <a:rPr lang="en-GB" baseline="0" dirty="0"/>
              <a:t>Not a lecture – as interactive as we can. Interrupt me and discuss throughout. I’d like to learn from you guys as well.</a:t>
            </a:r>
          </a:p>
          <a:p>
            <a:pPr>
              <a:spcAft>
                <a:spcPts val="621"/>
              </a:spcAft>
            </a:pPr>
            <a:endParaRPr lang="en-GB" baseline="0" dirty="0"/>
          </a:p>
          <a:p>
            <a:pPr marL="177434" indent="-177434">
              <a:spcAft>
                <a:spcPts val="621"/>
              </a:spcAft>
              <a:buFont typeface="Arial" panose="020B0604020202020204" pitchFamily="34" charset="0"/>
              <a:buChar char="•"/>
            </a:pPr>
            <a:r>
              <a:rPr lang="en-GB" baseline="0" dirty="0"/>
              <a:t>Name, pronouns, organisation/project your represent, and any experience with evaluation so far.</a:t>
            </a:r>
          </a:p>
          <a:p>
            <a:pPr marL="650590" lvl="1" indent="-177434">
              <a:spcAft>
                <a:spcPts val="621"/>
              </a:spcAft>
              <a:buFont typeface="Arial" panose="020B0604020202020204" pitchFamily="34" charset="0"/>
              <a:buChar char="•"/>
            </a:pPr>
            <a:r>
              <a:rPr lang="en-GB" baseline="0" dirty="0"/>
              <a:t>Nathan, pronouns are he/him, I work for the National Institute of Economic Social and Research as Senior Social Researcher, where I undertaken research and evaluations – evaluations vary from programme evaluations for organisations like the Joseph Rowntree Foundation (MIS), Equality and Human Rights Commission (IBF), to school interventions (healthy minds; formative assessment)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great – now let’s start thinking</a:t>
            </a:r>
            <a:r>
              <a:rPr lang="en-GB" baseline="0" dirty="0"/>
              <a:t> about methods. Now we’ve got our outcomes we need to think what methods of data collection are best to check our work is achieving these outcomes. </a:t>
            </a:r>
          </a:p>
          <a:p>
            <a:endParaRPr lang="en-GB" baseline="0" dirty="0"/>
          </a:p>
          <a:p>
            <a:r>
              <a:rPr lang="en-GB" baseline="0" dirty="0"/>
              <a:t>I’ll run through this just in case they aren’t too clear:</a:t>
            </a:r>
          </a:p>
          <a:p>
            <a:endParaRPr lang="en-GB" baseline="0" dirty="0"/>
          </a:p>
          <a:p>
            <a:r>
              <a:rPr lang="en-GB" baseline="0" dirty="0"/>
              <a:t>This is from NCVO, which gives a nice overview of the types of data collection that might </a:t>
            </a:r>
            <a:r>
              <a:rPr lang="en-GB" baseline="0" dirty="0" err="1"/>
              <a:t>avaliable</a:t>
            </a:r>
            <a:r>
              <a:rPr lang="en-GB" baseline="0" dirty="0"/>
              <a:t> to you.</a:t>
            </a:r>
          </a:p>
          <a:p>
            <a:endParaRPr lang="en-GB" baseline="0" dirty="0"/>
          </a:p>
          <a:p>
            <a:r>
              <a:rPr lang="en-GB" baseline="0" dirty="0"/>
              <a:t>Just to go through them: [I’m going to skip routine data cause that’s a really important one. ]</a:t>
            </a:r>
          </a:p>
          <a:p>
            <a:endParaRPr lang="en-GB" baseline="0" dirty="0"/>
          </a:p>
          <a:p>
            <a:r>
              <a:rPr lang="en-GB" b="1" dirty="0"/>
              <a:t>**Case studies</a:t>
            </a:r>
            <a:r>
              <a:rPr lang="en-GB" dirty="0"/>
              <a:t> are based on an in-depth investigation of a single individual, group or event** So this kind of depends on the type of work you do – but for example, if you’re hosting a series of workshops, focus one </a:t>
            </a:r>
            <a:endParaRPr lang="en-GB" baseline="0" dirty="0"/>
          </a:p>
          <a:p>
            <a:endParaRPr lang="en-GB" baseline="0" dirty="0"/>
          </a:p>
          <a:p>
            <a:r>
              <a:rPr lang="en-GB" b="1" dirty="0"/>
              <a:t>Depth of information required</a:t>
            </a:r>
          </a:p>
          <a:p>
            <a:r>
              <a:rPr lang="en-GB" dirty="0"/>
              <a:t>Think about how much information you need, and at what level of detail. If you need in-depth, qualitative data, interviews may be helpful. If not, you might choose a method that collects quantitative data such as a questionnaire.</a:t>
            </a:r>
          </a:p>
          <a:p>
            <a:r>
              <a:rPr lang="en-GB" b="1" dirty="0"/>
              <a:t>Sensitivity and complexity of the issues</a:t>
            </a:r>
          </a:p>
          <a:p>
            <a:r>
              <a:rPr lang="en-GB" dirty="0"/>
              <a:t>Do you need information on sensitive or complex issues such as people’s life style choices or behaviours? Consider which method will be appropriate for asking questions on these.</a:t>
            </a:r>
          </a:p>
          <a:p>
            <a:r>
              <a:rPr lang="en-GB" b="1" dirty="0"/>
              <a:t>Time and skills required</a:t>
            </a:r>
          </a:p>
          <a:p>
            <a:r>
              <a:rPr lang="en-GB" dirty="0"/>
              <a:t>How much time and skill are you and your staff able to allocate to designing and using data collection tools? focus groups need skilled facilitators. Also consider how much time you will be asking people taking part in your data collection to spend on this, and whether this is realistic and proportionate depending on the nature of contact you have had with them.</a:t>
            </a:r>
          </a:p>
          <a:p>
            <a:r>
              <a:rPr lang="en-GB" b="1" dirty="0"/>
              <a:t>Ease of collection and analysis</a:t>
            </a:r>
          </a:p>
          <a:p>
            <a:r>
              <a:rPr lang="en-GB" dirty="0"/>
              <a:t>Think about how straightforward it will be for you to collect and analyse data. Interviews and focus groups are likely to be more complex to record and analyse, but you may decide it’s important to spend time on this if you want to collect qualitative data.</a:t>
            </a:r>
          </a:p>
          <a:p>
            <a:r>
              <a:rPr lang="en-GB" b="1" dirty="0"/>
              <a:t>Credibility</a:t>
            </a:r>
          </a:p>
          <a:p>
            <a:r>
              <a:rPr lang="en-GB" dirty="0"/>
              <a:t>Will the methods you use be acceptable to the stakeholders you will be reporting to? If not, the information you collect may be questioned.</a:t>
            </a:r>
          </a:p>
          <a:p>
            <a:endParaRPr lang="en-GB" dirty="0"/>
          </a:p>
          <a:p>
            <a:r>
              <a:rPr lang="en-GB" dirty="0"/>
              <a:t>Some tools are well established. For example, interviews and questionnaires. Consider if these methods are appropriate.</a:t>
            </a:r>
          </a:p>
          <a:p>
            <a:r>
              <a:rPr lang="en-GB" dirty="0"/>
              <a:t>If you decide to choose more unusual, visual or participatory tools, make sure those who will be using the evaluation agree that these ways of collecting information will provide sufficiently credible evidence.</a:t>
            </a:r>
          </a:p>
          <a:p>
            <a:endParaRPr lang="en-GB" b="1" dirty="0"/>
          </a:p>
          <a:p>
            <a:r>
              <a:rPr lang="en-GB" b="1" dirty="0"/>
              <a:t>Is the collection method appropriate to the service and its values?</a:t>
            </a:r>
          </a:p>
          <a:p>
            <a:r>
              <a:rPr lang="en-GB" dirty="0"/>
              <a:t>It’s important to consider which tools are most appropriate to your organisation and its values.</a:t>
            </a:r>
          </a:p>
          <a:p>
            <a:r>
              <a:rPr lang="en-GB" dirty="0"/>
              <a:t>In some situations, more informal methods or anecdotal data may be acceptable. In others you may need to use methods that are tried and tested, such as a validated questionnaire recognised and used in a particular field.</a:t>
            </a:r>
          </a:p>
          <a:p>
            <a:endParaRPr lang="en-GB" b="1" dirty="0"/>
          </a:p>
          <a:p>
            <a:r>
              <a:rPr lang="en-GB" b="1" dirty="0"/>
              <a:t>Reliability – can it be repeated: evaluation method that is repeated over a longer period of time.</a:t>
            </a:r>
          </a:p>
          <a:p>
            <a:r>
              <a:rPr lang="en-GB" dirty="0"/>
              <a:t>A reliable method is one that can be applied consistently each time you use it, in different situations and with different people. It is essential when you are comparing information over time or between different participants and/or within different situations. If the question you ask can be interpreted differently by different people, your data may not be reliable.</a:t>
            </a:r>
          </a:p>
          <a:p>
            <a:endParaRPr lang="en-GB" b="1" dirty="0"/>
          </a:p>
          <a:p>
            <a:r>
              <a:rPr lang="en-GB" b="1" baseline="0" dirty="0"/>
              <a:t>It’s not necessarily a choice one method, but perhaps a combination of several methods.</a:t>
            </a:r>
          </a:p>
          <a:p>
            <a:endParaRPr lang="en-GB" baseline="0" dirty="0"/>
          </a:p>
        </p:txBody>
      </p:sp>
      <p:sp>
        <p:nvSpPr>
          <p:cNvPr id="4" name="Slide Number Placeholder 3"/>
          <p:cNvSpPr>
            <a:spLocks noGrp="1"/>
          </p:cNvSpPr>
          <p:nvPr>
            <p:ph type="sldNum" sz="quarter" idx="10"/>
          </p:nvPr>
        </p:nvSpPr>
        <p:spPr/>
        <p:txBody>
          <a:bodyPr/>
          <a:lstStyle/>
          <a:p>
            <a:fld id="{1DA6E897-942A-4275-8BB2-43A9BAED0E24}" type="slidenum">
              <a:rPr lang="en-GB" smtClean="0"/>
              <a:t>10</a:t>
            </a:fld>
            <a:endParaRPr lang="en-GB"/>
          </a:p>
        </p:txBody>
      </p:sp>
    </p:spTree>
    <p:extLst>
      <p:ext uri="{BB962C8B-B14F-4D97-AF65-F5344CB8AC3E}">
        <p14:creationId xmlns:p14="http://schemas.microsoft.com/office/powerpoint/2010/main" val="318051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back to routine</a:t>
            </a:r>
            <a:r>
              <a:rPr lang="en-GB" baseline="0" dirty="0"/>
              <a:t> data. </a:t>
            </a:r>
            <a:endParaRPr lang="en-GB" dirty="0"/>
          </a:p>
          <a:p>
            <a:endParaRPr lang="en-GB" dirty="0"/>
          </a:p>
          <a:p>
            <a:r>
              <a:rPr lang="en-GB" dirty="0"/>
              <a:t>If you can do something with routine data collection</a:t>
            </a:r>
            <a:r>
              <a:rPr lang="en-GB" baseline="0" dirty="0"/>
              <a:t> do it and integrate it into your day to day work, then do it. It takes some effort to think about and embed but if you build it into your practice you’re set up with a pool of data that you can hopefully access as and when you need to.</a:t>
            </a:r>
          </a:p>
          <a:p>
            <a:endParaRPr lang="en-GB" baseline="0" dirty="0"/>
          </a:p>
          <a:p>
            <a:r>
              <a:rPr lang="en-GB" baseline="0" dirty="0"/>
              <a:t>As it says here, there are three main types of routine data:</a:t>
            </a:r>
          </a:p>
          <a:p>
            <a:r>
              <a:rPr lang="en-GB" baseline="0" dirty="0"/>
              <a:t>User data**</a:t>
            </a:r>
          </a:p>
          <a:p>
            <a:r>
              <a:rPr lang="en-GB" baseline="0" dirty="0"/>
              <a:t>Engagement data**</a:t>
            </a:r>
          </a:p>
          <a:p>
            <a:r>
              <a:rPr lang="en-GB" baseline="0" dirty="0"/>
              <a:t>Feedback data**</a:t>
            </a:r>
          </a:p>
          <a:p>
            <a:endParaRPr lang="en-GB" baseline="0" dirty="0"/>
          </a:p>
          <a:p>
            <a:pPr defTabSz="946313"/>
            <a:r>
              <a:rPr lang="en-GB" dirty="0">
                <a:latin typeface="Arial" panose="020B0604020202020204" pitchFamily="34" charset="0"/>
                <a:cs typeface="Arial" panose="020B0604020202020204" pitchFamily="34" charset="0"/>
              </a:rPr>
              <a:t>As a group, look at your outcomes and think about what might be the best method of data collection to contribute to your evaluation. And then we’ll have a discussion about it.</a:t>
            </a: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1DA6E897-942A-4275-8BB2-43A9BAED0E24}" type="slidenum">
              <a:rPr lang="en-GB" smtClean="0"/>
              <a:t>11</a:t>
            </a:fld>
            <a:endParaRPr lang="en-GB"/>
          </a:p>
        </p:txBody>
      </p:sp>
    </p:spTree>
    <p:extLst>
      <p:ext uri="{BB962C8B-B14F-4D97-AF65-F5344CB8AC3E}">
        <p14:creationId xmlns:p14="http://schemas.microsoft.com/office/powerpoint/2010/main" val="35405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313"/>
            <a:r>
              <a:rPr lang="en-GB" dirty="0"/>
              <a:t>Evaluation</a:t>
            </a:r>
            <a:r>
              <a:rPr lang="en-GB" baseline="0" dirty="0"/>
              <a:t> is what an organisation does to plan, understand, communicate and improve its impact.</a:t>
            </a:r>
          </a:p>
          <a:p>
            <a:pPr marL="177434" indent="-177434" defTabSz="946313">
              <a:buFont typeface="Arial" panose="020B0604020202020204" pitchFamily="34" charset="0"/>
              <a:buChar char="•"/>
            </a:pPr>
            <a:r>
              <a:rPr lang="en-GB" baseline="0" dirty="0"/>
              <a:t>From my point of view conducting an evaluation is about taking the time to step back and taking stock, think about what you’ve doing, and thinking about how you might improve things on various levels which we’ll go through in a minute</a:t>
            </a:r>
          </a:p>
          <a:p>
            <a:pPr marL="177434" indent="-177434" defTabSz="946313">
              <a:buFont typeface="Arial" panose="020B0604020202020204" pitchFamily="34" charset="0"/>
              <a:buChar char="•"/>
            </a:pPr>
            <a:endParaRPr lang="en-GB" baseline="0" dirty="0"/>
          </a:p>
          <a:p>
            <a:pPr marL="177434" indent="-177434" defTabSz="946313">
              <a:buFont typeface="Arial" panose="020B0604020202020204" pitchFamily="34" charset="0"/>
              <a:buChar char="•"/>
            </a:pPr>
            <a:r>
              <a:rPr lang="en-GB" baseline="0" dirty="0"/>
              <a:t>Self evaluation is when an organisation uses its internal expertise to carry out its own evaluation, as opposed to drafting someone external in like myself or NIESR</a:t>
            </a:r>
          </a:p>
          <a:p>
            <a:pPr marL="177434" indent="-177434" defTabSz="946313">
              <a:buFont typeface="Arial" panose="020B0604020202020204" pitchFamily="34" charset="0"/>
              <a:buChar char="•"/>
            </a:pPr>
            <a:endParaRPr lang="en-GB" baseline="0" dirty="0"/>
          </a:p>
          <a:p>
            <a:pPr marL="177434" indent="-177434" defTabSz="946313">
              <a:buFont typeface="Arial" panose="020B0604020202020204" pitchFamily="34" charset="0"/>
              <a:buChar char="•"/>
            </a:pPr>
            <a:r>
              <a:rPr lang="en-GB" baseline="0" dirty="0"/>
              <a:t>Pros and Cons of self evaluation</a:t>
            </a:r>
          </a:p>
          <a:p>
            <a:pPr marL="650590" lvl="1" indent="-177434" defTabSz="946313">
              <a:buFont typeface="Arial" panose="020B0604020202020204" pitchFamily="34" charset="0"/>
              <a:buChar char="•"/>
            </a:pPr>
            <a:r>
              <a:rPr lang="en-GB" baseline="0" dirty="0"/>
              <a:t>CON: You need be able to dedicate time and resources</a:t>
            </a:r>
          </a:p>
          <a:p>
            <a:pPr marL="650590" lvl="1" indent="-177434" defTabSz="946313">
              <a:buFont typeface="Arial" panose="020B0604020202020204" pitchFamily="34" charset="0"/>
              <a:buChar char="•"/>
            </a:pPr>
            <a:r>
              <a:rPr lang="en-GB" baseline="0" dirty="0"/>
              <a:t>CON: It requires some preparation and serious thinking. And it’s a commitment. Not a one-off activity or an event, but rather an practice that you undertake over an extended period of time, depending on your work</a:t>
            </a:r>
          </a:p>
          <a:p>
            <a:pPr marL="650590" lvl="1" indent="-177434" defTabSz="946313">
              <a:buFont typeface="Arial" panose="020B0604020202020204" pitchFamily="34" charset="0"/>
              <a:buChar char="•"/>
            </a:pPr>
            <a:r>
              <a:rPr lang="en-GB" baseline="0" dirty="0"/>
              <a:t>CON: Legitimacy of independent evaluation –  the reason why people pay us is because to self-evaluate is kind of like marking your own homework. For those most part, that’s absolutely fine Depends on what purpose of your evaluation is? For yourself? Funders? How honest can and will stakeholders be? </a:t>
            </a:r>
          </a:p>
          <a:p>
            <a:pPr marL="1123746" lvl="2" indent="-177434" defTabSz="946313">
              <a:buFont typeface="Arial" panose="020B0604020202020204" pitchFamily="34" charset="0"/>
              <a:buChar char="•"/>
            </a:pPr>
            <a:r>
              <a:rPr lang="en-GB" baseline="0" dirty="0"/>
              <a:t>Afraid to say – issue in people politicising your work. LGB but particularly trans and non-binary service. Hold up to </a:t>
            </a:r>
            <a:r>
              <a:rPr lang="en-GB" baseline="0" dirty="0" err="1"/>
              <a:t>scrunity</a:t>
            </a:r>
            <a:r>
              <a:rPr lang="en-GB" baseline="0" dirty="0"/>
              <a:t>, particularly if public money, and particularly if evaluation is going to be public knowledge.</a:t>
            </a:r>
            <a:endParaRPr lang="en-GB" dirty="0"/>
          </a:p>
          <a:p>
            <a:pPr marL="473156" lvl="1" defTabSz="946313"/>
            <a:endParaRPr lang="en-GB" baseline="0" dirty="0"/>
          </a:p>
          <a:p>
            <a:pPr marL="650590" lvl="1" indent="-177434" defTabSz="946313">
              <a:buFont typeface="Arial" panose="020B0604020202020204" pitchFamily="34" charset="0"/>
              <a:buChar char="•"/>
            </a:pPr>
            <a:r>
              <a:rPr lang="en-GB" baseline="0" dirty="0"/>
              <a:t>PRO: It will save you so much money - £££. Organisations pay a lot to have programmes evaluated externally.</a:t>
            </a:r>
          </a:p>
          <a:p>
            <a:pPr marL="650590" lvl="1" indent="-177434" defTabSz="946313">
              <a:buFont typeface="Arial" panose="020B0604020202020204" pitchFamily="34" charset="0"/>
              <a:buChar char="•"/>
            </a:pPr>
            <a:r>
              <a:rPr lang="en-GB" baseline="0" dirty="0"/>
              <a:t>PRO: You know your organisation. Take weeks to get to grips with the details of a project or organisation</a:t>
            </a:r>
          </a:p>
          <a:p>
            <a:pPr marL="650590" lvl="1" indent="-177434" defTabSz="946313">
              <a:buFont typeface="Arial" panose="020B0604020202020204" pitchFamily="34" charset="0"/>
              <a:buChar char="•"/>
            </a:pPr>
            <a:r>
              <a:rPr lang="en-GB" baseline="0" dirty="0"/>
              <a:t>PRO: There is a lot of support and resources out there to get you on your way</a:t>
            </a:r>
          </a:p>
          <a:p>
            <a:pPr marL="473156" lvl="1" defTabSz="946313"/>
            <a:endParaRPr lang="en-GB" baseline="0" dirty="0"/>
          </a:p>
          <a:p>
            <a:pPr marL="473156" lvl="1" defTabSz="946313"/>
            <a:r>
              <a:rPr lang="en-GB" baseline="0" dirty="0"/>
              <a:t>Before I got into evaluations, I was actually quite cynical – I thought that organisations and projects would have some idea about their impact and progress so it felt a little </a:t>
            </a:r>
            <a:r>
              <a:rPr lang="en-GB" baseline="0" dirty="0" err="1"/>
              <a:t>unnecessaary</a:t>
            </a:r>
            <a:r>
              <a:rPr lang="en-GB" baseline="0" dirty="0"/>
              <a:t>. However since I got into research, learnt from others and realised it’s not a on-off activity but more an embedded practice, it started to make a lot of sense.</a:t>
            </a:r>
          </a:p>
          <a:p>
            <a:pPr marL="473156" lvl="1" defTabSz="946313"/>
            <a:endParaRPr lang="en-GB" baseline="0" dirty="0"/>
          </a:p>
          <a:p>
            <a:pPr marL="473156" lvl="1" defTabSz="946313"/>
            <a:r>
              <a:rPr lang="en-GB" baseline="0" dirty="0"/>
              <a:t>There’s a few reasons why I think evaluations are important:</a:t>
            </a:r>
            <a:endParaRPr lang="en-GB" dirty="0"/>
          </a:p>
          <a:p>
            <a:pPr defTabSz="946313"/>
            <a:endParaRPr lang="en-GB" dirty="0"/>
          </a:p>
          <a:p>
            <a:r>
              <a:rPr lang="en-GB" b="1" dirty="0"/>
              <a:t>Develop your strategy and organisational plans</a:t>
            </a:r>
          </a:p>
          <a:p>
            <a:r>
              <a:rPr lang="en-GB" dirty="0"/>
              <a:t>Identifying the difference you want to make can help you focus your </a:t>
            </a:r>
            <a:r>
              <a:rPr lang="en-GB" dirty="0">
                <a:hlinkClick r:id="rId3"/>
              </a:rPr>
              <a:t>organisation’s strategy</a:t>
            </a:r>
            <a:r>
              <a:rPr lang="en-GB" dirty="0"/>
              <a:t> and plan how to use your resources efficiently.</a:t>
            </a:r>
          </a:p>
          <a:p>
            <a:r>
              <a:rPr lang="en-GB" b="1" dirty="0"/>
              <a:t>Make your work more effective</a:t>
            </a:r>
          </a:p>
          <a:p>
            <a:r>
              <a:rPr lang="en-GB" dirty="0"/>
              <a:t>Through evaluation, you can identify where your work is most effective, and where you might change or develop. This can help you improve services and programmes so you can make a bigger difference for your beneficiaries.</a:t>
            </a:r>
          </a:p>
          <a:p>
            <a:r>
              <a:rPr lang="en-GB" b="1" dirty="0"/>
              <a:t>Report to funders and attract further funding</a:t>
            </a:r>
          </a:p>
          <a:p>
            <a:r>
              <a:rPr lang="en-GB" dirty="0"/>
              <a:t>Those funding, commissioning or investing in voluntary organisations increasingly ask about the difference organisations have made – not just what they’ve delivered. </a:t>
            </a:r>
            <a:r>
              <a:rPr lang="en-GB" dirty="0">
                <a:hlinkClick r:id="rId4"/>
              </a:rPr>
              <a:t>Collecting evidence of your outcomes and impact</a:t>
            </a:r>
            <a:r>
              <a:rPr lang="en-GB" dirty="0"/>
              <a:t> can also help build a case to attract repeat or new funding.</a:t>
            </a:r>
          </a:p>
          <a:p>
            <a:r>
              <a:rPr lang="en-GB" b="1" dirty="0"/>
              <a:t>Improve your communications</a:t>
            </a:r>
          </a:p>
          <a:p>
            <a:r>
              <a:rPr lang="en-GB" dirty="0"/>
              <a:t>Evaluation findings can help you communicate with your organisation’s key audiences. You could share your findings to engage current or potential donors, or to increase public understanding of what you achieve. You might also be able to use your data for </a:t>
            </a:r>
            <a:r>
              <a:rPr lang="en-GB" dirty="0">
                <a:hlinkClick r:id="rId5"/>
              </a:rPr>
              <a:t>lobbying or campaigning</a:t>
            </a:r>
            <a:r>
              <a:rPr lang="en-GB" dirty="0"/>
              <a:t>.</a:t>
            </a:r>
          </a:p>
          <a:p>
            <a:r>
              <a:rPr lang="en-GB" b="1" dirty="0"/>
              <a:t>Motivate staff and volunteers</a:t>
            </a:r>
          </a:p>
          <a:p>
            <a:r>
              <a:rPr lang="en-GB" dirty="0"/>
              <a:t>Seeing evidence of what their work has achieved can boost staff and volunteer morale, generating a sense of shared purpose – JRF EXAMPLE OF MOTIVATING STAFF</a:t>
            </a:r>
          </a:p>
        </p:txBody>
      </p:sp>
      <p:sp>
        <p:nvSpPr>
          <p:cNvPr id="4" name="Slide Number Placeholder 3"/>
          <p:cNvSpPr>
            <a:spLocks noGrp="1"/>
          </p:cNvSpPr>
          <p:nvPr>
            <p:ph type="sldNum" sz="quarter" idx="10"/>
          </p:nvPr>
        </p:nvSpPr>
        <p:spPr/>
        <p:txBody>
          <a:bodyPr/>
          <a:lstStyle/>
          <a:p>
            <a:fld id="{1DA6E897-942A-4275-8BB2-43A9BAED0E24}" type="slidenum">
              <a:rPr lang="en-GB" smtClean="0"/>
              <a:t>2</a:t>
            </a:fld>
            <a:endParaRPr lang="en-GB"/>
          </a:p>
        </p:txBody>
      </p:sp>
    </p:spTree>
    <p:extLst>
      <p:ext uri="{BB962C8B-B14F-4D97-AF65-F5344CB8AC3E}">
        <p14:creationId xmlns:p14="http://schemas.microsoft.com/office/powerpoint/2010/main" val="349743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does evaluation actually look like?</a:t>
            </a:r>
          </a:p>
          <a:p>
            <a:endParaRPr lang="en-GB" dirty="0"/>
          </a:p>
          <a:p>
            <a:r>
              <a:rPr lang="en-GB" dirty="0"/>
              <a:t>This diagram</a:t>
            </a:r>
            <a:r>
              <a:rPr lang="en-GB" baseline="0" dirty="0"/>
              <a:t> is from NCVO. You can access this and a lot of their other resources on their website which I’ve linked below. I’ve stolen it because I think it’s important that if you want to you can go get extra support and information if you need so I’ve tried  to base this on resources that are at your fingertips, for free.</a:t>
            </a:r>
          </a:p>
          <a:p>
            <a:endParaRPr lang="en-GB" baseline="0" dirty="0"/>
          </a:p>
          <a:p>
            <a:r>
              <a:rPr lang="en-GB" baseline="0" dirty="0"/>
              <a:t>As you’ll see evaluation comprises of about 6 stages. </a:t>
            </a:r>
          </a:p>
          <a:p>
            <a:r>
              <a:rPr lang="en-GB" baseline="0" dirty="0"/>
              <a:t>**Read circle** . We’re going to be looking at the first 3-4 stages today. Thinking about defining impact, working out outcomes and data and measurement</a:t>
            </a:r>
          </a:p>
          <a:p>
            <a:endParaRPr lang="en-GB" baseline="0" dirty="0"/>
          </a:p>
          <a:p>
            <a:r>
              <a:rPr lang="en-GB" baseline="0" dirty="0"/>
              <a:t>More generally, on the side here I’ve left some questions which I think are fundamental when starting to think about your evaluation. I’ll quickly go through one by one – shout at me if there’s anything that isn’t clear </a:t>
            </a:r>
          </a:p>
          <a:p>
            <a:pPr marL="236578" indent="-236578">
              <a:buAutoNum type="arabicPeriod"/>
            </a:pPr>
            <a:r>
              <a:rPr lang="en-GB" baseline="0" dirty="0"/>
              <a:t>That core question what is the purpose of your evaluation is really important, as well making sure all your staff, volunteers and stakeholders are on </a:t>
            </a:r>
            <a:r>
              <a:rPr lang="en-GB" baseline="0" dirty="0" err="1"/>
              <a:t>baord</a:t>
            </a:r>
            <a:r>
              <a:rPr lang="en-GB" baseline="0" dirty="0"/>
              <a:t>. Being clear about what the objectives are before you start any type of evaluation is really fundamental. I’ve been part of evaluations that have tried to shift the goalposts mid way through and it doesn’t work</a:t>
            </a:r>
          </a:p>
          <a:p>
            <a:pPr marL="236578" indent="-236578">
              <a:buAutoNum type="arabicPeriod"/>
            </a:pPr>
            <a:r>
              <a:rPr lang="en-GB" baseline="0" dirty="0"/>
              <a:t>Thinking about who you’re evaluation is for is really important. There’s a big difference as to whether it’s for internal purposes, external purposes as in with your stakeholders, or fully external (combination EHRC example)</a:t>
            </a:r>
          </a:p>
          <a:p>
            <a:pPr marL="236578" indent="-236578">
              <a:buAutoNum type="arabicPeriod"/>
            </a:pPr>
            <a:r>
              <a:rPr lang="en-GB" baseline="0" dirty="0"/>
              <a:t>Doesn’t have to be whole organisation’s work or whole project. Components. Are you interested the impact you’re having. Whether you’re reaching the right people? Whether you’re wasting money or time somewhere down the line</a:t>
            </a:r>
          </a:p>
          <a:p>
            <a:pPr marL="236578" indent="-236578">
              <a:buAutoNum type="arabicPeriod"/>
            </a:pPr>
            <a:r>
              <a:rPr lang="en-GB" dirty="0"/>
              <a:t>The</a:t>
            </a:r>
            <a:r>
              <a:rPr lang="en-GB" baseline="0" dirty="0"/>
              <a:t> difference between quantitative and qualitative data is quite important. By qualitative we’re often on about non-numerical data. Quantitative on the other hand can be counted, measured and expressed in numbers. The difference is really important in the LGBT+ sector – which I’ll go into in a little bit.</a:t>
            </a:r>
          </a:p>
          <a:p>
            <a:pPr marL="236578" indent="-236578">
              <a:buAutoNum type="arabicPeriod"/>
            </a:pPr>
            <a:r>
              <a:rPr lang="en-GB" dirty="0"/>
              <a:t>Working</a:t>
            </a:r>
            <a:r>
              <a:rPr lang="en-GB" baseline="0" dirty="0"/>
              <a:t> out how you’re going to capture your data is really important. It’s got to be realistic, it’s got to be as easy as possible, it’s got to be useful. I’ll go through some of the methods in a bit that will </a:t>
            </a:r>
            <a:r>
              <a:rPr lang="en-GB" baseline="0" dirty="0" err="1"/>
              <a:t>hopeffully</a:t>
            </a:r>
            <a:r>
              <a:rPr lang="en-GB" baseline="0" dirty="0"/>
              <a:t> give you some inspiration.</a:t>
            </a:r>
          </a:p>
          <a:p>
            <a:pPr marL="236578" indent="-236578">
              <a:buAutoNum type="arabicPeriod"/>
            </a:pPr>
            <a:r>
              <a:rPr lang="en-GB" baseline="0" dirty="0"/>
              <a:t>Are you going to write a report? Is it going to be useful for funding bids. Is it </a:t>
            </a:r>
            <a:r>
              <a:rPr lang="en-GB" baseline="0" dirty="0" err="1"/>
              <a:t>gonna</a:t>
            </a:r>
            <a:r>
              <a:rPr lang="en-GB" baseline="0" dirty="0"/>
              <a:t> be publicly </a:t>
            </a:r>
            <a:r>
              <a:rPr lang="en-GB" baseline="0" dirty="0" err="1"/>
              <a:t>avaliable</a:t>
            </a:r>
            <a:r>
              <a:rPr lang="en-GB" baseline="0" dirty="0"/>
              <a:t>?</a:t>
            </a:r>
            <a:endParaRPr lang="en-GB" dirty="0"/>
          </a:p>
        </p:txBody>
      </p:sp>
      <p:sp>
        <p:nvSpPr>
          <p:cNvPr id="4" name="Slide Number Placeholder 3"/>
          <p:cNvSpPr>
            <a:spLocks noGrp="1"/>
          </p:cNvSpPr>
          <p:nvPr>
            <p:ph type="sldNum" sz="quarter" idx="10"/>
          </p:nvPr>
        </p:nvSpPr>
        <p:spPr/>
        <p:txBody>
          <a:bodyPr/>
          <a:lstStyle/>
          <a:p>
            <a:fld id="{1DA6E897-942A-4275-8BB2-43A9BAED0E24}" type="slidenum">
              <a:rPr lang="en-GB" smtClean="0"/>
              <a:t>3</a:t>
            </a:fld>
            <a:endParaRPr lang="en-GB"/>
          </a:p>
        </p:txBody>
      </p:sp>
    </p:spTree>
    <p:extLst>
      <p:ext uri="{BB962C8B-B14F-4D97-AF65-F5344CB8AC3E}">
        <p14:creationId xmlns:p14="http://schemas.microsoft.com/office/powerpoint/2010/main" val="249029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essentially three types of evaluation. You can choose to do one, two or all of these – depending on what you think is most useful.</a:t>
            </a:r>
          </a:p>
          <a:p>
            <a:endParaRPr lang="en-GB" baseline="0" dirty="0"/>
          </a:p>
          <a:p>
            <a:pPr marL="236578" indent="-236578">
              <a:buAutoNum type="arabicPeriod"/>
            </a:pPr>
            <a:r>
              <a:rPr lang="en-GB" baseline="0" dirty="0"/>
              <a:t>Process evaluation – [3 main questions] – Process </a:t>
            </a:r>
            <a:r>
              <a:rPr lang="en-GB" baseline="0" dirty="0" err="1"/>
              <a:t>evaluautons</a:t>
            </a:r>
            <a:r>
              <a:rPr lang="en-GB" baseline="0" dirty="0"/>
              <a:t> most explore how things work. this is what I tend to do cause I’m </a:t>
            </a:r>
            <a:r>
              <a:rPr lang="en-GB" baseline="0" dirty="0" err="1"/>
              <a:t>predomiantely</a:t>
            </a:r>
            <a:r>
              <a:rPr lang="en-GB" baseline="0" dirty="0"/>
              <a:t> a qualitative research and you can usually best answer these questions with qualitative data. </a:t>
            </a:r>
          </a:p>
          <a:p>
            <a:pPr marL="236578" indent="-236578">
              <a:buAutoNum type="arabicPeriod"/>
            </a:pPr>
            <a:endParaRPr lang="en-GB" baseline="0" dirty="0"/>
          </a:p>
          <a:p>
            <a:pPr marL="236578" indent="-236578">
              <a:buAutoNum type="arabicPeriod"/>
            </a:pPr>
            <a:r>
              <a:rPr lang="en-GB" baseline="0" dirty="0"/>
              <a:t>Outcome evaluation. Working out whether your programme has achieve what you want it to achieve. Whether the programme has been effective. This is often on more quantitative measures where you want clear, </a:t>
            </a:r>
            <a:r>
              <a:rPr lang="en-GB" baseline="0" dirty="0" err="1"/>
              <a:t>attributal</a:t>
            </a:r>
            <a:r>
              <a:rPr lang="en-GB" baseline="0" dirty="0"/>
              <a:t> evidence of impact from your programme or work. That being said it doesn’t always have to be </a:t>
            </a:r>
            <a:r>
              <a:rPr lang="en-GB" baseline="0" dirty="0" err="1"/>
              <a:t>quantative</a:t>
            </a:r>
            <a:r>
              <a:rPr lang="en-GB" baseline="0" dirty="0"/>
              <a:t> or numeric, largely depends on what your project or evaluation is. What I will say when you want to prove impact, numbers are easier for funders etc. to digest instead of words.</a:t>
            </a:r>
          </a:p>
          <a:p>
            <a:pPr marL="236578" indent="-236578">
              <a:buAutoNum type="arabicPeriod"/>
            </a:pPr>
            <a:endParaRPr lang="en-GB" baseline="0" dirty="0"/>
          </a:p>
          <a:p>
            <a:pPr marL="236578" indent="-236578">
              <a:buAutoNum type="arabicPeriod"/>
            </a:pPr>
            <a:r>
              <a:rPr lang="en-GB" baseline="0" dirty="0"/>
              <a:t>Finally, economic evaluation. This is </a:t>
            </a:r>
            <a:r>
              <a:rPr lang="en-GB" baseline="0" dirty="0" err="1"/>
              <a:t>gonna</a:t>
            </a:r>
            <a:r>
              <a:rPr lang="en-GB" baseline="0" dirty="0"/>
              <a:t> be really important for organisations that want repeat funding. Proving where the money went and how you’ve made the most of it is really important. Being able to attribute it to specific elements of your work is also important so you can make informed decisions about better spending (EHRC cost issues)</a:t>
            </a:r>
          </a:p>
          <a:p>
            <a:pPr marL="236578" indent="-236578">
              <a:buAutoNum type="arabicPeriod"/>
            </a:pPr>
            <a:endParaRPr lang="en-GB" baseline="0" dirty="0"/>
          </a:p>
          <a:p>
            <a:r>
              <a:rPr lang="en-GB" baseline="0" dirty="0"/>
              <a:t>*** any questions***? What kind of evaluation might be most useful for you?</a:t>
            </a:r>
            <a:endParaRPr lang="en-GB" dirty="0"/>
          </a:p>
        </p:txBody>
      </p:sp>
      <p:sp>
        <p:nvSpPr>
          <p:cNvPr id="4" name="Slide Number Placeholder 3"/>
          <p:cNvSpPr>
            <a:spLocks noGrp="1"/>
          </p:cNvSpPr>
          <p:nvPr>
            <p:ph type="sldNum" sz="quarter" idx="10"/>
          </p:nvPr>
        </p:nvSpPr>
        <p:spPr/>
        <p:txBody>
          <a:bodyPr/>
          <a:lstStyle/>
          <a:p>
            <a:fld id="{1DA6E897-942A-4275-8BB2-43A9BAED0E24}" type="slidenum">
              <a:rPr lang="en-GB" smtClean="0"/>
              <a:t>4</a:t>
            </a:fld>
            <a:endParaRPr lang="en-GB"/>
          </a:p>
        </p:txBody>
      </p:sp>
    </p:spTree>
    <p:extLst>
      <p:ext uri="{BB962C8B-B14F-4D97-AF65-F5344CB8AC3E}">
        <p14:creationId xmlns:p14="http://schemas.microsoft.com/office/powerpoint/2010/main" val="373800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Thinking</a:t>
            </a:r>
            <a:r>
              <a:rPr lang="en-GB" baseline="0" dirty="0"/>
              <a:t> about the specific challenges of undertaking evaluation for you operating in LGBT+ voluntary and community sector is really important. I pulled this from Consortium’s Common Outcomes Framework cause I thought it summarised it best, and they and you are the experts on this</a:t>
            </a:r>
            <a:endParaRPr lang="en-GB" dirty="0"/>
          </a:p>
          <a:p>
            <a:endParaRPr lang="en-GB" dirty="0"/>
          </a:p>
          <a:p>
            <a:r>
              <a:rPr lang="en-GB" dirty="0"/>
              <a:t>As it</a:t>
            </a:r>
            <a:r>
              <a:rPr lang="en-GB" baseline="0" dirty="0"/>
              <a:t> says and as you’ll know , </a:t>
            </a:r>
            <a:r>
              <a:rPr lang="en-GB" dirty="0"/>
              <a:t>the LGBT+ voluntary and community sector is extremely diverse, composed of a wide range of organisations that vary significantly in size, form and focus. I think</a:t>
            </a:r>
            <a:r>
              <a:rPr lang="en-GB" baseline="0" dirty="0"/>
              <a:t> this makes giving and getting advice and support quite challenging. A lot of the support you need is likely going to have to be bespoke for you to get the best out of it. </a:t>
            </a:r>
            <a:endParaRPr lang="en-GB" dirty="0"/>
          </a:p>
          <a:p>
            <a:endParaRPr lang="en-GB" dirty="0"/>
          </a:p>
          <a:p>
            <a:r>
              <a:rPr lang="en-GB" dirty="0"/>
              <a:t>All of these organisations face significant service pressures in the wake of public/statutory funding reductions for their services, and increased demand as general provision and support has also been reduced for LGBT+ people.</a:t>
            </a:r>
            <a:r>
              <a:rPr lang="en-GB" baseline="0" dirty="0"/>
              <a:t> </a:t>
            </a:r>
            <a:r>
              <a:rPr lang="en-GB" dirty="0"/>
              <a:t>Within this context, organisations face increased competition for resources and more limited opportunities for collaboration. Organisations also have limited resources to direct towards monitoring, evaluation and learning, creating an evidence gap around the achievements of the LGBT+ sector in the UK</a:t>
            </a:r>
          </a:p>
          <a:p>
            <a:endParaRPr lang="en-GB" dirty="0"/>
          </a:p>
          <a:p>
            <a:pPr defTabSz="946313"/>
            <a:r>
              <a:rPr lang="en-GB" dirty="0"/>
              <a:t>I think,</a:t>
            </a:r>
            <a:r>
              <a:rPr lang="en-GB" baseline="0" dirty="0"/>
              <a:t> and correct me if I’m wrong, that v</a:t>
            </a:r>
            <a:r>
              <a:rPr lang="en-GB" dirty="0"/>
              <a:t>oluntary and community sector (VCSE) organisations are frequently asked by funders to demonstrate their value</a:t>
            </a:r>
            <a:r>
              <a:rPr lang="en-GB" baseline="0" dirty="0"/>
              <a:t> </a:t>
            </a:r>
            <a:r>
              <a:rPr lang="en-GB" dirty="0"/>
              <a:t>budgets or from their own data and resource. Even where VCSE organisations are not asked to formally evaluate by funders, they still want to understand what impact they make.</a:t>
            </a:r>
          </a:p>
          <a:p>
            <a:pPr defTabSz="946313"/>
            <a:endParaRPr lang="en-GB" dirty="0"/>
          </a:p>
          <a:p>
            <a:pPr defTabSz="946313"/>
            <a:r>
              <a:rPr lang="en-GB" dirty="0"/>
              <a:t>**anyone</a:t>
            </a:r>
            <a:r>
              <a:rPr lang="en-GB" baseline="0" dirty="0"/>
              <a:t> speak to these issues**?</a:t>
            </a:r>
            <a:endParaRPr lang="en-GB" dirty="0"/>
          </a:p>
        </p:txBody>
      </p:sp>
      <p:sp>
        <p:nvSpPr>
          <p:cNvPr id="4" name="Slide Number Placeholder 3"/>
          <p:cNvSpPr>
            <a:spLocks noGrp="1"/>
          </p:cNvSpPr>
          <p:nvPr>
            <p:ph type="sldNum" sz="quarter" idx="10"/>
          </p:nvPr>
        </p:nvSpPr>
        <p:spPr/>
        <p:txBody>
          <a:bodyPr/>
          <a:lstStyle/>
          <a:p>
            <a:fld id="{1DA6E897-942A-4275-8BB2-43A9BAED0E24}" type="slidenum">
              <a:rPr lang="en-GB" smtClean="0"/>
              <a:t>5</a:t>
            </a:fld>
            <a:endParaRPr lang="en-GB"/>
          </a:p>
        </p:txBody>
      </p:sp>
    </p:spTree>
    <p:extLst>
      <p:ext uri="{BB962C8B-B14F-4D97-AF65-F5344CB8AC3E}">
        <p14:creationId xmlns:p14="http://schemas.microsoft.com/office/powerpoint/2010/main" val="136222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r>
              <a:rPr lang="en-GB" baseline="0" dirty="0"/>
              <a:t> is a really big issue for the LGBT+ sector, and I’m a big LGBT+ data nerd so I’m going to rant for a bit.</a:t>
            </a:r>
          </a:p>
          <a:p>
            <a:endParaRPr lang="en-GB" baseline="0" dirty="0"/>
          </a:p>
          <a:p>
            <a:r>
              <a:rPr lang="en-GB" dirty="0"/>
              <a:t>The</a:t>
            </a:r>
            <a:r>
              <a:rPr lang="en-GB" baseline="0" dirty="0"/>
              <a:t> quantity and quality of data on LGBT+ people in the UK is pretty shocking. When I did the LGBT evidence review for the Government Equalities Office I was constantly explaining and writing that there is no data on this, crap data on that, and that has really serious implications for the you in the voluntary and community sector because you’re working from scratch.</a:t>
            </a:r>
          </a:p>
          <a:p>
            <a:endParaRPr lang="en-GB" baseline="0" dirty="0"/>
          </a:p>
          <a:p>
            <a:r>
              <a:rPr lang="en-GB" baseline="0" dirty="0"/>
              <a:t>If you want to make a funding bid to start up or extend a service or a project very rarely are you going to be able to just pull some data that says “there is a demand for this service”. That means you’re immediately at a disadvantage than in other areas because you’ve got nothing to hinge your ideas on to convince funders, partners etc. so you’ll left to create your business case. This is why self-evaluation is so important no one is doing the work for you, so if you want to make case for something, you need to collect that evidence to form really strong business case for repeat or new funding, for example.</a:t>
            </a:r>
          </a:p>
          <a:p>
            <a:r>
              <a:rPr lang="en-GB" baseline="0" dirty="0"/>
              <a:t> </a:t>
            </a:r>
          </a:p>
          <a:p>
            <a:r>
              <a:rPr lang="en-GB" baseline="0" dirty="0"/>
              <a:t>**Example – I was pitching a programme to do some work that would help promote trans-friendly business practices with employers with </a:t>
            </a:r>
            <a:r>
              <a:rPr lang="en-GB" baseline="0" dirty="0" err="1"/>
              <a:t>london</a:t>
            </a:r>
            <a:r>
              <a:rPr lang="en-GB" baseline="0" dirty="0"/>
              <a:t>. All went really well until at the end of the meeting I got asked to provide some data that said how many unemployed trans people there are in London who might be supported by this service** I understand why – trustees of that organisation needed some sense as to how many people the money they’re parting with is </a:t>
            </a:r>
            <a:r>
              <a:rPr lang="en-GB" baseline="0" dirty="0" err="1"/>
              <a:t>gonna</a:t>
            </a:r>
            <a:r>
              <a:rPr lang="en-GB" baseline="0" dirty="0"/>
              <a:t> help – the problem is the data is just not </a:t>
            </a:r>
            <a:r>
              <a:rPr lang="en-GB" baseline="0" dirty="0" err="1"/>
              <a:t>avaliable</a:t>
            </a:r>
            <a:r>
              <a:rPr lang="en-GB" baseline="0" dirty="0"/>
              <a:t>. What I’m </a:t>
            </a:r>
            <a:r>
              <a:rPr lang="en-GB" baseline="0" dirty="0" err="1"/>
              <a:t>gonna</a:t>
            </a:r>
            <a:r>
              <a:rPr lang="en-GB" baseline="0" dirty="0"/>
              <a:t> have to do is scour is either write a funding bid that doesn’t meet those requirements, or I’m </a:t>
            </a:r>
            <a:r>
              <a:rPr lang="en-GB" baseline="0" dirty="0" err="1"/>
              <a:t>gonna</a:t>
            </a:r>
            <a:r>
              <a:rPr lang="en-GB" baseline="0" dirty="0"/>
              <a:t> have to do some data collection myself. </a:t>
            </a:r>
          </a:p>
          <a:p>
            <a:endParaRPr lang="en-GB" baseline="0" dirty="0"/>
          </a:p>
          <a:p>
            <a:r>
              <a:rPr lang="en-GB" baseline="0" dirty="0"/>
              <a:t>I’ve pulled together this very quick diagram to demonstrate the composition of </a:t>
            </a:r>
            <a:r>
              <a:rPr lang="en-GB" baseline="0" dirty="0" err="1"/>
              <a:t>avaliable</a:t>
            </a:r>
            <a:r>
              <a:rPr lang="en-GB" baseline="0" dirty="0"/>
              <a:t> data. It’s not just indicative, but it show key issues. Just to explain (explain the diagram)</a:t>
            </a:r>
          </a:p>
          <a:p>
            <a:pPr marL="236578" indent="-236578">
              <a:buAutoNum type="arabicPeriod"/>
            </a:pPr>
            <a:r>
              <a:rPr lang="en-GB" baseline="0" dirty="0"/>
              <a:t>Disaggregation</a:t>
            </a:r>
          </a:p>
          <a:p>
            <a:pPr marL="236578" indent="-236578">
              <a:buAutoNum type="arabicPeriod"/>
            </a:pPr>
            <a:r>
              <a:rPr lang="en-GB" baseline="0" dirty="0"/>
              <a:t>Evidence gaps</a:t>
            </a:r>
          </a:p>
          <a:p>
            <a:pPr marL="236578" indent="-236578">
              <a:buAutoNum type="arabicPeriod"/>
            </a:pPr>
            <a:r>
              <a:rPr lang="en-GB" baseline="0" dirty="0"/>
              <a:t>Intersectionality</a:t>
            </a:r>
          </a:p>
          <a:p>
            <a:pPr marL="236578" indent="-236578">
              <a:buAutoNum type="arabicPeriod"/>
            </a:pPr>
            <a:r>
              <a:rPr lang="en-GB" baseline="0" dirty="0"/>
              <a:t>Data quality (Stonewall). Preference for comparative quantitative data. </a:t>
            </a:r>
          </a:p>
          <a:p>
            <a:pPr marL="236578" indent="-236578">
              <a:buAutoNum type="arabicPeriod"/>
            </a:pPr>
            <a:r>
              <a:rPr lang="en-GB" baseline="0" dirty="0"/>
              <a:t>Access – peer review</a:t>
            </a:r>
          </a:p>
        </p:txBody>
      </p:sp>
      <p:sp>
        <p:nvSpPr>
          <p:cNvPr id="4" name="Slide Number Placeholder 3"/>
          <p:cNvSpPr>
            <a:spLocks noGrp="1"/>
          </p:cNvSpPr>
          <p:nvPr>
            <p:ph type="sldNum" sz="quarter" idx="10"/>
          </p:nvPr>
        </p:nvSpPr>
        <p:spPr/>
        <p:txBody>
          <a:bodyPr/>
          <a:lstStyle/>
          <a:p>
            <a:fld id="{1DA6E897-942A-4275-8BB2-43A9BAED0E24}" type="slidenum">
              <a:rPr lang="en-GB" smtClean="0"/>
              <a:t>6</a:t>
            </a:fld>
            <a:endParaRPr lang="en-GB"/>
          </a:p>
        </p:txBody>
      </p:sp>
    </p:spTree>
    <p:extLst>
      <p:ext uri="{BB962C8B-B14F-4D97-AF65-F5344CB8AC3E}">
        <p14:creationId xmlns:p14="http://schemas.microsoft.com/office/powerpoint/2010/main" val="136222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has</a:t>
            </a:r>
            <a:r>
              <a:rPr lang="en-GB" baseline="0" dirty="0"/>
              <a:t> recently been a little bit of hope for data. The GEO National LGBT Survey data viewer does give us more opportunity to develop business cases.</a:t>
            </a:r>
          </a:p>
          <a:p>
            <a:endParaRPr lang="en-GB" baseline="0" dirty="0"/>
          </a:p>
          <a:p>
            <a:r>
              <a:rPr lang="en-GB" baseline="0" dirty="0"/>
              <a:t>**Ask if used it?**</a:t>
            </a:r>
          </a:p>
          <a:p>
            <a:endParaRPr lang="en-GB" baseline="0" dirty="0"/>
          </a:p>
          <a:p>
            <a:r>
              <a:rPr lang="en-GB" baseline="0" dirty="0"/>
              <a:t>**not ideal – issues with </a:t>
            </a:r>
            <a:r>
              <a:rPr lang="en-GB" baseline="0" dirty="0" err="1"/>
              <a:t>disaggreation</a:t>
            </a:r>
            <a:r>
              <a:rPr lang="en-GB" baseline="0" dirty="0"/>
              <a:t>. Definition of trans / NB were a little patchy. It is quite general so it may not be super relevant to some of the issues you want to addressing and dealing with.</a:t>
            </a:r>
          </a:p>
          <a:p>
            <a:r>
              <a:rPr lang="en-GB" baseline="0" dirty="0"/>
              <a:t> if anything it helped promote internally the issues with data in the UK so there’s a bit more of an understanding.</a:t>
            </a:r>
          </a:p>
          <a:p>
            <a:endParaRPr lang="en-GB" baseline="0" dirty="0"/>
          </a:p>
          <a:p>
            <a:r>
              <a:rPr lang="en-GB" baseline="0" dirty="0"/>
              <a:t>**ANY QUESTIONS?*</a:t>
            </a:r>
            <a:endParaRPr lang="en-GB" dirty="0"/>
          </a:p>
        </p:txBody>
      </p:sp>
      <p:sp>
        <p:nvSpPr>
          <p:cNvPr id="4" name="Slide Number Placeholder 3"/>
          <p:cNvSpPr>
            <a:spLocks noGrp="1"/>
          </p:cNvSpPr>
          <p:nvPr>
            <p:ph type="sldNum" sz="quarter" idx="10"/>
          </p:nvPr>
        </p:nvSpPr>
        <p:spPr/>
        <p:txBody>
          <a:bodyPr/>
          <a:lstStyle/>
          <a:p>
            <a:fld id="{1DA6E897-942A-4275-8BB2-43A9BAED0E24}" type="slidenum">
              <a:rPr lang="en-GB" smtClean="0"/>
              <a:t>7</a:t>
            </a:fld>
            <a:endParaRPr lang="en-GB"/>
          </a:p>
        </p:txBody>
      </p:sp>
    </p:spTree>
    <p:extLst>
      <p:ext uri="{BB962C8B-B14F-4D97-AF65-F5344CB8AC3E}">
        <p14:creationId xmlns:p14="http://schemas.microsoft.com/office/powerpoint/2010/main" val="136222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that’s so</a:t>
            </a:r>
            <a:r>
              <a:rPr lang="en-GB" baseline="0" dirty="0"/>
              <a:t>me o</a:t>
            </a:r>
            <a:r>
              <a:rPr lang="en-GB" dirty="0"/>
              <a:t>f the challenges that we’re faced with when thinking about why and how we’re </a:t>
            </a:r>
            <a:r>
              <a:rPr lang="en-GB" dirty="0" err="1"/>
              <a:t>gonna</a:t>
            </a:r>
            <a:r>
              <a:rPr lang="en-GB" dirty="0"/>
              <a:t> do evaluations.</a:t>
            </a:r>
          </a:p>
          <a:p>
            <a:endParaRPr lang="en-GB" dirty="0"/>
          </a:p>
          <a:p>
            <a:pPr defTabSz="946313">
              <a:defRPr/>
            </a:pPr>
            <a:r>
              <a:rPr lang="en-GB" baseline="0" dirty="0"/>
              <a:t>**ANY QUESTIONS?** anything that isn’t clear; not relevant? Relevant?</a:t>
            </a:r>
            <a:endParaRPr lang="en-GB" dirty="0"/>
          </a:p>
          <a:p>
            <a:endParaRPr lang="en-GB" dirty="0"/>
          </a:p>
          <a:p>
            <a:r>
              <a:rPr lang="en-GB" dirty="0"/>
              <a:t>OK,</a:t>
            </a:r>
            <a:r>
              <a:rPr lang="en-GB" baseline="0" dirty="0"/>
              <a:t> so let’s shift gear and get a little bit more practical. What I want to do as groups now is start thinking about impact and outcomes to form the basis of our evaluation</a:t>
            </a:r>
          </a:p>
          <a:p>
            <a:endParaRPr lang="en-GB" baseline="0" dirty="0"/>
          </a:p>
          <a:p>
            <a:r>
              <a:rPr lang="en-GB" baseline="0" dirty="0"/>
              <a:t>FIRST TASK: as group I want you to pick one organisation or project amongst you and answer these three questions.</a:t>
            </a:r>
          </a:p>
          <a:p>
            <a:endParaRPr lang="en-GB" baseline="0" dirty="0"/>
          </a:p>
          <a:p>
            <a:r>
              <a:rPr lang="en-GB" baseline="0" dirty="0"/>
              <a:t>**DISCUSS**</a:t>
            </a:r>
          </a:p>
          <a:p>
            <a:endParaRPr lang="en-GB" baseline="0" dirty="0"/>
          </a:p>
          <a:p>
            <a:r>
              <a:rPr lang="en-GB" baseline="0" dirty="0"/>
              <a:t>Now, we’ve done that let’s try and translate that into the language and format of evaluation…</a:t>
            </a:r>
          </a:p>
          <a:p>
            <a:endParaRPr lang="en-GB" dirty="0"/>
          </a:p>
        </p:txBody>
      </p:sp>
      <p:sp>
        <p:nvSpPr>
          <p:cNvPr id="4" name="Slide Number Placeholder 3"/>
          <p:cNvSpPr>
            <a:spLocks noGrp="1"/>
          </p:cNvSpPr>
          <p:nvPr>
            <p:ph type="sldNum" sz="quarter" idx="10"/>
          </p:nvPr>
        </p:nvSpPr>
        <p:spPr/>
        <p:txBody>
          <a:bodyPr/>
          <a:lstStyle/>
          <a:p>
            <a:fld id="{1DA6E897-942A-4275-8BB2-43A9BAED0E24}" type="slidenum">
              <a:rPr lang="en-GB" smtClean="0"/>
              <a:t>8</a:t>
            </a:fld>
            <a:endParaRPr lang="en-GB"/>
          </a:p>
        </p:txBody>
      </p:sp>
    </p:spTree>
    <p:extLst>
      <p:ext uri="{BB962C8B-B14F-4D97-AF65-F5344CB8AC3E}">
        <p14:creationId xmlns:p14="http://schemas.microsoft.com/office/powerpoint/2010/main" val="2490294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When we think about evaluation, there’s three stages of impact or outcome that we usually want to see</a:t>
            </a:r>
          </a:p>
          <a:p>
            <a:endParaRPr lang="en-GB" baseline="0" dirty="0"/>
          </a:p>
          <a:p>
            <a:r>
              <a:rPr lang="en-GB" baseline="0" dirty="0"/>
              <a:t>Short Term</a:t>
            </a:r>
          </a:p>
          <a:p>
            <a:r>
              <a:rPr lang="en-GB" baseline="0" dirty="0"/>
              <a:t>Intermediate</a:t>
            </a:r>
          </a:p>
          <a:p>
            <a:r>
              <a:rPr lang="en-GB" baseline="0" dirty="0"/>
              <a:t>Long-term</a:t>
            </a:r>
          </a:p>
          <a:p>
            <a:endParaRPr lang="en-GB" baseline="0" dirty="0"/>
          </a:p>
          <a:p>
            <a:r>
              <a:rPr lang="en-GB" baseline="0" dirty="0"/>
              <a:t>Now, using this example as guide I want you to try and translate what you’ve done into one short-term outcome, one intermediate outcome, and one long-term outcome.</a:t>
            </a:r>
          </a:p>
          <a:p>
            <a:endParaRPr lang="en-GB" baseline="0" dirty="0"/>
          </a:p>
          <a:p>
            <a:r>
              <a:rPr lang="en-GB" baseline="0" dirty="0"/>
              <a:t>Then we’re going to discuss.</a:t>
            </a:r>
          </a:p>
          <a:p>
            <a:endParaRPr lang="en-GB" baseline="0" dirty="0"/>
          </a:p>
          <a:p>
            <a:r>
              <a:rPr lang="en-GB" baseline="0" dirty="0"/>
              <a:t>[DISCUSS as group] </a:t>
            </a:r>
          </a:p>
          <a:p>
            <a:endParaRPr lang="en-GB" dirty="0"/>
          </a:p>
        </p:txBody>
      </p:sp>
      <p:sp>
        <p:nvSpPr>
          <p:cNvPr id="4" name="Slide Number Placeholder 3"/>
          <p:cNvSpPr>
            <a:spLocks noGrp="1"/>
          </p:cNvSpPr>
          <p:nvPr>
            <p:ph type="sldNum" sz="quarter" idx="10"/>
          </p:nvPr>
        </p:nvSpPr>
        <p:spPr/>
        <p:txBody>
          <a:bodyPr/>
          <a:lstStyle/>
          <a:p>
            <a:fld id="{1DA6E897-942A-4275-8BB2-43A9BAED0E24}" type="slidenum">
              <a:rPr lang="en-GB" smtClean="0"/>
              <a:t>9</a:t>
            </a:fld>
            <a:endParaRPr lang="en-GB"/>
          </a:p>
        </p:txBody>
      </p:sp>
    </p:spTree>
    <p:extLst>
      <p:ext uri="{BB962C8B-B14F-4D97-AF65-F5344CB8AC3E}">
        <p14:creationId xmlns:p14="http://schemas.microsoft.com/office/powerpoint/2010/main" val="249029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7219-FC0E-4258-AE13-3A14DC9986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86491A-6A61-4E58-9C9F-2F947B1920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3E8220-878C-4627-A107-2DE6CEE5900A}"/>
              </a:ext>
            </a:extLst>
          </p:cNvPr>
          <p:cNvSpPr>
            <a:spLocks noGrp="1"/>
          </p:cNvSpPr>
          <p:nvPr>
            <p:ph type="dt" sz="half" idx="10"/>
          </p:nvPr>
        </p:nvSpPr>
        <p:spPr/>
        <p:txBody>
          <a:bodyPr/>
          <a:lstStyle/>
          <a:p>
            <a:fld id="{CD1D3F48-0276-4F1A-9BEE-C7A8D42342F5}" type="datetimeFigureOut">
              <a:rPr lang="en-GB" smtClean="0"/>
              <a:t>13/11/2019</a:t>
            </a:fld>
            <a:endParaRPr lang="en-GB"/>
          </a:p>
        </p:txBody>
      </p:sp>
      <p:sp>
        <p:nvSpPr>
          <p:cNvPr id="5" name="Footer Placeholder 4">
            <a:extLst>
              <a:ext uri="{FF2B5EF4-FFF2-40B4-BE49-F238E27FC236}">
                <a16:creationId xmlns:a16="http://schemas.microsoft.com/office/drawing/2014/main" id="{9C52873A-A2C5-440E-9778-5BE23DE77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5C9A3-76B9-4A55-BF53-F74F4A9C70C9}"/>
              </a:ext>
            </a:extLst>
          </p:cNvPr>
          <p:cNvSpPr>
            <a:spLocks noGrp="1"/>
          </p:cNvSpPr>
          <p:nvPr>
            <p:ph type="sldNum" sz="quarter" idx="12"/>
          </p:nvPr>
        </p:nvSpPr>
        <p:spPr/>
        <p:txBody>
          <a:bodyPr/>
          <a:lstStyle/>
          <a:p>
            <a:fld id="{629549A5-0324-4319-A4D8-23E105A314E1}" type="slidenum">
              <a:rPr lang="en-GB" smtClean="0"/>
              <a:t>‹#›</a:t>
            </a:fld>
            <a:endParaRPr lang="en-GB"/>
          </a:p>
        </p:txBody>
      </p:sp>
    </p:spTree>
    <p:extLst>
      <p:ext uri="{BB962C8B-B14F-4D97-AF65-F5344CB8AC3E}">
        <p14:creationId xmlns:p14="http://schemas.microsoft.com/office/powerpoint/2010/main" val="8431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9D6B-5B57-4297-BB48-207F256BD2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4C482B-DAE7-4EAC-A1B0-AAD18304C7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C1578C-25D3-4E71-A3F9-856493332A7E}"/>
              </a:ext>
            </a:extLst>
          </p:cNvPr>
          <p:cNvSpPr>
            <a:spLocks noGrp="1"/>
          </p:cNvSpPr>
          <p:nvPr>
            <p:ph type="dt" sz="half" idx="10"/>
          </p:nvPr>
        </p:nvSpPr>
        <p:spPr/>
        <p:txBody>
          <a:bodyPr/>
          <a:lstStyle/>
          <a:p>
            <a:fld id="{CD1D3F48-0276-4F1A-9BEE-C7A8D42342F5}" type="datetimeFigureOut">
              <a:rPr lang="en-GB" smtClean="0"/>
              <a:t>13/11/2019</a:t>
            </a:fld>
            <a:endParaRPr lang="en-GB"/>
          </a:p>
        </p:txBody>
      </p:sp>
      <p:sp>
        <p:nvSpPr>
          <p:cNvPr id="5" name="Footer Placeholder 4">
            <a:extLst>
              <a:ext uri="{FF2B5EF4-FFF2-40B4-BE49-F238E27FC236}">
                <a16:creationId xmlns:a16="http://schemas.microsoft.com/office/drawing/2014/main" id="{D0DF249C-EE78-481B-B5B4-15A5A6359E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F3AA5D-ADFA-41BA-AD9A-127855129D7B}"/>
              </a:ext>
            </a:extLst>
          </p:cNvPr>
          <p:cNvSpPr>
            <a:spLocks noGrp="1"/>
          </p:cNvSpPr>
          <p:nvPr>
            <p:ph type="sldNum" sz="quarter" idx="12"/>
          </p:nvPr>
        </p:nvSpPr>
        <p:spPr/>
        <p:txBody>
          <a:bodyPr/>
          <a:lstStyle/>
          <a:p>
            <a:fld id="{629549A5-0324-4319-A4D8-23E105A314E1}" type="slidenum">
              <a:rPr lang="en-GB" smtClean="0"/>
              <a:t>‹#›</a:t>
            </a:fld>
            <a:endParaRPr lang="en-GB"/>
          </a:p>
        </p:txBody>
      </p:sp>
    </p:spTree>
    <p:extLst>
      <p:ext uri="{BB962C8B-B14F-4D97-AF65-F5344CB8AC3E}">
        <p14:creationId xmlns:p14="http://schemas.microsoft.com/office/powerpoint/2010/main" val="363809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C8B172-9633-4483-9F9D-E39EA6EA70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8552AF-3B43-4F77-A479-6F9AD80818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09B8D9-95B0-42FC-A68B-F3D6BCCEE8B3}"/>
              </a:ext>
            </a:extLst>
          </p:cNvPr>
          <p:cNvSpPr>
            <a:spLocks noGrp="1"/>
          </p:cNvSpPr>
          <p:nvPr>
            <p:ph type="dt" sz="half" idx="10"/>
          </p:nvPr>
        </p:nvSpPr>
        <p:spPr/>
        <p:txBody>
          <a:bodyPr/>
          <a:lstStyle/>
          <a:p>
            <a:fld id="{CD1D3F48-0276-4F1A-9BEE-C7A8D42342F5}" type="datetimeFigureOut">
              <a:rPr lang="en-GB" smtClean="0"/>
              <a:t>13/11/2019</a:t>
            </a:fld>
            <a:endParaRPr lang="en-GB"/>
          </a:p>
        </p:txBody>
      </p:sp>
      <p:sp>
        <p:nvSpPr>
          <p:cNvPr id="5" name="Footer Placeholder 4">
            <a:extLst>
              <a:ext uri="{FF2B5EF4-FFF2-40B4-BE49-F238E27FC236}">
                <a16:creationId xmlns:a16="http://schemas.microsoft.com/office/drawing/2014/main" id="{19315D53-1AFA-431A-92DC-09E86094E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91BB1F-BF50-4431-8746-9ECB83E207F7}"/>
              </a:ext>
            </a:extLst>
          </p:cNvPr>
          <p:cNvSpPr>
            <a:spLocks noGrp="1"/>
          </p:cNvSpPr>
          <p:nvPr>
            <p:ph type="sldNum" sz="quarter" idx="12"/>
          </p:nvPr>
        </p:nvSpPr>
        <p:spPr/>
        <p:txBody>
          <a:bodyPr/>
          <a:lstStyle/>
          <a:p>
            <a:fld id="{629549A5-0324-4319-A4D8-23E105A314E1}" type="slidenum">
              <a:rPr lang="en-GB" smtClean="0"/>
              <a:t>‹#›</a:t>
            </a:fld>
            <a:endParaRPr lang="en-GB"/>
          </a:p>
        </p:txBody>
      </p:sp>
    </p:spTree>
    <p:extLst>
      <p:ext uri="{BB962C8B-B14F-4D97-AF65-F5344CB8AC3E}">
        <p14:creationId xmlns:p14="http://schemas.microsoft.com/office/powerpoint/2010/main" val="16027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D9CA-E7C8-466E-A9F9-7B9CA83869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247E2D-53A6-4A73-A28B-012ADD8CC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AA8200-ED85-479E-9B38-6C382709A35B}"/>
              </a:ext>
            </a:extLst>
          </p:cNvPr>
          <p:cNvSpPr>
            <a:spLocks noGrp="1"/>
          </p:cNvSpPr>
          <p:nvPr>
            <p:ph type="dt" sz="half" idx="10"/>
          </p:nvPr>
        </p:nvSpPr>
        <p:spPr/>
        <p:txBody>
          <a:bodyPr/>
          <a:lstStyle/>
          <a:p>
            <a:fld id="{CD1D3F48-0276-4F1A-9BEE-C7A8D42342F5}" type="datetimeFigureOut">
              <a:rPr lang="en-GB" smtClean="0"/>
              <a:t>13/11/2019</a:t>
            </a:fld>
            <a:endParaRPr lang="en-GB"/>
          </a:p>
        </p:txBody>
      </p:sp>
      <p:sp>
        <p:nvSpPr>
          <p:cNvPr id="5" name="Footer Placeholder 4">
            <a:extLst>
              <a:ext uri="{FF2B5EF4-FFF2-40B4-BE49-F238E27FC236}">
                <a16:creationId xmlns:a16="http://schemas.microsoft.com/office/drawing/2014/main" id="{F72F3D52-CDD9-4DF2-8A34-13C70969C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A42BC6-EB3D-4321-852C-5F7799D7CBF2}"/>
              </a:ext>
            </a:extLst>
          </p:cNvPr>
          <p:cNvSpPr>
            <a:spLocks noGrp="1"/>
          </p:cNvSpPr>
          <p:nvPr>
            <p:ph type="sldNum" sz="quarter" idx="12"/>
          </p:nvPr>
        </p:nvSpPr>
        <p:spPr/>
        <p:txBody>
          <a:bodyPr/>
          <a:lstStyle/>
          <a:p>
            <a:fld id="{629549A5-0324-4319-A4D8-23E105A314E1}" type="slidenum">
              <a:rPr lang="en-GB" smtClean="0"/>
              <a:t>‹#›</a:t>
            </a:fld>
            <a:endParaRPr lang="en-GB"/>
          </a:p>
        </p:txBody>
      </p:sp>
    </p:spTree>
    <p:extLst>
      <p:ext uri="{BB962C8B-B14F-4D97-AF65-F5344CB8AC3E}">
        <p14:creationId xmlns:p14="http://schemas.microsoft.com/office/powerpoint/2010/main" val="345274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0C1D-784F-4E42-8B66-E187CE1EA1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298900-BCE8-40CD-818A-8F05C74149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6D71B9-960E-436C-8579-F84451DD87D9}"/>
              </a:ext>
            </a:extLst>
          </p:cNvPr>
          <p:cNvSpPr>
            <a:spLocks noGrp="1"/>
          </p:cNvSpPr>
          <p:nvPr>
            <p:ph type="dt" sz="half" idx="10"/>
          </p:nvPr>
        </p:nvSpPr>
        <p:spPr/>
        <p:txBody>
          <a:bodyPr/>
          <a:lstStyle/>
          <a:p>
            <a:fld id="{CD1D3F48-0276-4F1A-9BEE-C7A8D42342F5}" type="datetimeFigureOut">
              <a:rPr lang="en-GB" smtClean="0"/>
              <a:t>13/11/2019</a:t>
            </a:fld>
            <a:endParaRPr lang="en-GB"/>
          </a:p>
        </p:txBody>
      </p:sp>
      <p:sp>
        <p:nvSpPr>
          <p:cNvPr id="5" name="Footer Placeholder 4">
            <a:extLst>
              <a:ext uri="{FF2B5EF4-FFF2-40B4-BE49-F238E27FC236}">
                <a16:creationId xmlns:a16="http://schemas.microsoft.com/office/drawing/2014/main" id="{1B65A050-3F6A-4C9A-A7F2-B8EB072266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B93732-AB54-4B54-8260-C9C417B527D1}"/>
              </a:ext>
            </a:extLst>
          </p:cNvPr>
          <p:cNvSpPr>
            <a:spLocks noGrp="1"/>
          </p:cNvSpPr>
          <p:nvPr>
            <p:ph type="sldNum" sz="quarter" idx="12"/>
          </p:nvPr>
        </p:nvSpPr>
        <p:spPr/>
        <p:txBody>
          <a:bodyPr/>
          <a:lstStyle/>
          <a:p>
            <a:fld id="{629549A5-0324-4319-A4D8-23E105A314E1}" type="slidenum">
              <a:rPr lang="en-GB" smtClean="0"/>
              <a:t>‹#›</a:t>
            </a:fld>
            <a:endParaRPr lang="en-GB"/>
          </a:p>
        </p:txBody>
      </p:sp>
    </p:spTree>
    <p:extLst>
      <p:ext uri="{BB962C8B-B14F-4D97-AF65-F5344CB8AC3E}">
        <p14:creationId xmlns:p14="http://schemas.microsoft.com/office/powerpoint/2010/main" val="92307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DA11-A1EF-4F93-A3AE-6D403E5046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0BF698-7D44-40C0-B62B-2DC122448C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0BA22A-FFD0-47E1-8908-8261CCCC43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0234C8-1913-45E1-A766-32AFBB60DE78}"/>
              </a:ext>
            </a:extLst>
          </p:cNvPr>
          <p:cNvSpPr>
            <a:spLocks noGrp="1"/>
          </p:cNvSpPr>
          <p:nvPr>
            <p:ph type="dt" sz="half" idx="10"/>
          </p:nvPr>
        </p:nvSpPr>
        <p:spPr/>
        <p:txBody>
          <a:bodyPr/>
          <a:lstStyle/>
          <a:p>
            <a:fld id="{CD1D3F48-0276-4F1A-9BEE-C7A8D42342F5}" type="datetimeFigureOut">
              <a:rPr lang="en-GB" smtClean="0"/>
              <a:t>13/11/2019</a:t>
            </a:fld>
            <a:endParaRPr lang="en-GB"/>
          </a:p>
        </p:txBody>
      </p:sp>
      <p:sp>
        <p:nvSpPr>
          <p:cNvPr id="6" name="Footer Placeholder 5">
            <a:extLst>
              <a:ext uri="{FF2B5EF4-FFF2-40B4-BE49-F238E27FC236}">
                <a16:creationId xmlns:a16="http://schemas.microsoft.com/office/drawing/2014/main" id="{06273D2E-E7CB-43A8-A145-2BFF6CCFD3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672EED-943E-490F-940A-195697828B10}"/>
              </a:ext>
            </a:extLst>
          </p:cNvPr>
          <p:cNvSpPr>
            <a:spLocks noGrp="1"/>
          </p:cNvSpPr>
          <p:nvPr>
            <p:ph type="sldNum" sz="quarter" idx="12"/>
          </p:nvPr>
        </p:nvSpPr>
        <p:spPr/>
        <p:txBody>
          <a:bodyPr/>
          <a:lstStyle/>
          <a:p>
            <a:fld id="{629549A5-0324-4319-A4D8-23E105A314E1}" type="slidenum">
              <a:rPr lang="en-GB" smtClean="0"/>
              <a:t>‹#›</a:t>
            </a:fld>
            <a:endParaRPr lang="en-GB"/>
          </a:p>
        </p:txBody>
      </p:sp>
    </p:spTree>
    <p:extLst>
      <p:ext uri="{BB962C8B-B14F-4D97-AF65-F5344CB8AC3E}">
        <p14:creationId xmlns:p14="http://schemas.microsoft.com/office/powerpoint/2010/main" val="242708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2F08-ABFF-4027-A0B1-C370336006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3ACEE6-B754-4C4D-B138-C95BF0B4B6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3465-0C25-4B67-80B0-A099F13FB1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7A7BF0-34BD-4D57-82B6-F11B15F56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7CE1DA-A7FA-4AC9-A159-DEDE87DFCA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CB9AAF-C9C2-4E6F-BE1B-244100C699FA}"/>
              </a:ext>
            </a:extLst>
          </p:cNvPr>
          <p:cNvSpPr>
            <a:spLocks noGrp="1"/>
          </p:cNvSpPr>
          <p:nvPr>
            <p:ph type="dt" sz="half" idx="10"/>
          </p:nvPr>
        </p:nvSpPr>
        <p:spPr/>
        <p:txBody>
          <a:bodyPr/>
          <a:lstStyle/>
          <a:p>
            <a:fld id="{CD1D3F48-0276-4F1A-9BEE-C7A8D42342F5}" type="datetimeFigureOut">
              <a:rPr lang="en-GB" smtClean="0"/>
              <a:t>13/11/2019</a:t>
            </a:fld>
            <a:endParaRPr lang="en-GB"/>
          </a:p>
        </p:txBody>
      </p:sp>
      <p:sp>
        <p:nvSpPr>
          <p:cNvPr id="8" name="Footer Placeholder 7">
            <a:extLst>
              <a:ext uri="{FF2B5EF4-FFF2-40B4-BE49-F238E27FC236}">
                <a16:creationId xmlns:a16="http://schemas.microsoft.com/office/drawing/2014/main" id="{FECE3A3A-076C-446C-8B32-32939A5500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6BD01B-DA59-4F2D-9315-29DB54DC2AD9}"/>
              </a:ext>
            </a:extLst>
          </p:cNvPr>
          <p:cNvSpPr>
            <a:spLocks noGrp="1"/>
          </p:cNvSpPr>
          <p:nvPr>
            <p:ph type="sldNum" sz="quarter" idx="12"/>
          </p:nvPr>
        </p:nvSpPr>
        <p:spPr/>
        <p:txBody>
          <a:bodyPr/>
          <a:lstStyle/>
          <a:p>
            <a:fld id="{629549A5-0324-4319-A4D8-23E105A314E1}" type="slidenum">
              <a:rPr lang="en-GB" smtClean="0"/>
              <a:t>‹#›</a:t>
            </a:fld>
            <a:endParaRPr lang="en-GB"/>
          </a:p>
        </p:txBody>
      </p:sp>
    </p:spTree>
    <p:extLst>
      <p:ext uri="{BB962C8B-B14F-4D97-AF65-F5344CB8AC3E}">
        <p14:creationId xmlns:p14="http://schemas.microsoft.com/office/powerpoint/2010/main" val="173140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5D23-E295-4C62-9929-205BBCB9BF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4C20BF-452C-4DD0-90EE-477DC5514707}"/>
              </a:ext>
            </a:extLst>
          </p:cNvPr>
          <p:cNvSpPr>
            <a:spLocks noGrp="1"/>
          </p:cNvSpPr>
          <p:nvPr>
            <p:ph type="dt" sz="half" idx="10"/>
          </p:nvPr>
        </p:nvSpPr>
        <p:spPr/>
        <p:txBody>
          <a:bodyPr/>
          <a:lstStyle/>
          <a:p>
            <a:fld id="{CD1D3F48-0276-4F1A-9BEE-C7A8D42342F5}" type="datetimeFigureOut">
              <a:rPr lang="en-GB" smtClean="0"/>
              <a:t>13/11/2019</a:t>
            </a:fld>
            <a:endParaRPr lang="en-GB"/>
          </a:p>
        </p:txBody>
      </p:sp>
      <p:sp>
        <p:nvSpPr>
          <p:cNvPr id="4" name="Footer Placeholder 3">
            <a:extLst>
              <a:ext uri="{FF2B5EF4-FFF2-40B4-BE49-F238E27FC236}">
                <a16:creationId xmlns:a16="http://schemas.microsoft.com/office/drawing/2014/main" id="{53FCFF24-8043-4DD1-8D0B-F682B1FA08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477FFA-E9D0-4C35-ACCA-062DB22D353C}"/>
              </a:ext>
            </a:extLst>
          </p:cNvPr>
          <p:cNvSpPr>
            <a:spLocks noGrp="1"/>
          </p:cNvSpPr>
          <p:nvPr>
            <p:ph type="sldNum" sz="quarter" idx="12"/>
          </p:nvPr>
        </p:nvSpPr>
        <p:spPr/>
        <p:txBody>
          <a:bodyPr/>
          <a:lstStyle/>
          <a:p>
            <a:fld id="{629549A5-0324-4319-A4D8-23E105A314E1}" type="slidenum">
              <a:rPr lang="en-GB" smtClean="0"/>
              <a:t>‹#›</a:t>
            </a:fld>
            <a:endParaRPr lang="en-GB"/>
          </a:p>
        </p:txBody>
      </p:sp>
    </p:spTree>
    <p:extLst>
      <p:ext uri="{BB962C8B-B14F-4D97-AF65-F5344CB8AC3E}">
        <p14:creationId xmlns:p14="http://schemas.microsoft.com/office/powerpoint/2010/main" val="300640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974A0-F131-468B-840F-EBF20B431F82}"/>
              </a:ext>
            </a:extLst>
          </p:cNvPr>
          <p:cNvSpPr>
            <a:spLocks noGrp="1"/>
          </p:cNvSpPr>
          <p:nvPr>
            <p:ph type="dt" sz="half" idx="10"/>
          </p:nvPr>
        </p:nvSpPr>
        <p:spPr/>
        <p:txBody>
          <a:bodyPr/>
          <a:lstStyle/>
          <a:p>
            <a:fld id="{CD1D3F48-0276-4F1A-9BEE-C7A8D42342F5}" type="datetimeFigureOut">
              <a:rPr lang="en-GB" smtClean="0"/>
              <a:t>13/11/2019</a:t>
            </a:fld>
            <a:endParaRPr lang="en-GB"/>
          </a:p>
        </p:txBody>
      </p:sp>
      <p:sp>
        <p:nvSpPr>
          <p:cNvPr id="3" name="Footer Placeholder 2">
            <a:extLst>
              <a:ext uri="{FF2B5EF4-FFF2-40B4-BE49-F238E27FC236}">
                <a16:creationId xmlns:a16="http://schemas.microsoft.com/office/drawing/2014/main" id="{5E5D5FB2-A829-48DF-9EFE-68B3BD5C2E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74C17C-46B4-41A2-99E4-6C9BCC1DABCA}"/>
              </a:ext>
            </a:extLst>
          </p:cNvPr>
          <p:cNvSpPr>
            <a:spLocks noGrp="1"/>
          </p:cNvSpPr>
          <p:nvPr>
            <p:ph type="sldNum" sz="quarter" idx="12"/>
          </p:nvPr>
        </p:nvSpPr>
        <p:spPr/>
        <p:txBody>
          <a:bodyPr/>
          <a:lstStyle/>
          <a:p>
            <a:fld id="{629549A5-0324-4319-A4D8-23E105A314E1}" type="slidenum">
              <a:rPr lang="en-GB" smtClean="0"/>
              <a:t>‹#›</a:t>
            </a:fld>
            <a:endParaRPr lang="en-GB"/>
          </a:p>
        </p:txBody>
      </p:sp>
    </p:spTree>
    <p:extLst>
      <p:ext uri="{BB962C8B-B14F-4D97-AF65-F5344CB8AC3E}">
        <p14:creationId xmlns:p14="http://schemas.microsoft.com/office/powerpoint/2010/main" val="397352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81D2-01F0-439C-B6E7-DC0BCA170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5A426C-866F-4FBF-A2B8-AD3889A51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B6F4CF-AF44-4B63-8186-31A04743A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E6D91-B38C-4716-821D-E63E12332636}"/>
              </a:ext>
            </a:extLst>
          </p:cNvPr>
          <p:cNvSpPr>
            <a:spLocks noGrp="1"/>
          </p:cNvSpPr>
          <p:nvPr>
            <p:ph type="dt" sz="half" idx="10"/>
          </p:nvPr>
        </p:nvSpPr>
        <p:spPr/>
        <p:txBody>
          <a:bodyPr/>
          <a:lstStyle/>
          <a:p>
            <a:fld id="{CD1D3F48-0276-4F1A-9BEE-C7A8D42342F5}" type="datetimeFigureOut">
              <a:rPr lang="en-GB" smtClean="0"/>
              <a:t>13/11/2019</a:t>
            </a:fld>
            <a:endParaRPr lang="en-GB"/>
          </a:p>
        </p:txBody>
      </p:sp>
      <p:sp>
        <p:nvSpPr>
          <p:cNvPr id="6" name="Footer Placeholder 5">
            <a:extLst>
              <a:ext uri="{FF2B5EF4-FFF2-40B4-BE49-F238E27FC236}">
                <a16:creationId xmlns:a16="http://schemas.microsoft.com/office/drawing/2014/main" id="{5F9B91F3-5EB7-45A2-9E3B-D4F9320CE0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A1F7C9-5749-41D6-8D5F-4B6679713442}"/>
              </a:ext>
            </a:extLst>
          </p:cNvPr>
          <p:cNvSpPr>
            <a:spLocks noGrp="1"/>
          </p:cNvSpPr>
          <p:nvPr>
            <p:ph type="sldNum" sz="quarter" idx="12"/>
          </p:nvPr>
        </p:nvSpPr>
        <p:spPr/>
        <p:txBody>
          <a:bodyPr/>
          <a:lstStyle/>
          <a:p>
            <a:fld id="{629549A5-0324-4319-A4D8-23E105A314E1}" type="slidenum">
              <a:rPr lang="en-GB" smtClean="0"/>
              <a:t>‹#›</a:t>
            </a:fld>
            <a:endParaRPr lang="en-GB"/>
          </a:p>
        </p:txBody>
      </p:sp>
    </p:spTree>
    <p:extLst>
      <p:ext uri="{BB962C8B-B14F-4D97-AF65-F5344CB8AC3E}">
        <p14:creationId xmlns:p14="http://schemas.microsoft.com/office/powerpoint/2010/main" val="26480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1A32-A3A5-497F-88D4-85156113C6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2DF25B-A8F3-4E56-937C-F07062283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F81758-0D30-49CE-988B-F8B92E340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D6B9C-A8BE-499E-9A73-6C585B684FC4}"/>
              </a:ext>
            </a:extLst>
          </p:cNvPr>
          <p:cNvSpPr>
            <a:spLocks noGrp="1"/>
          </p:cNvSpPr>
          <p:nvPr>
            <p:ph type="dt" sz="half" idx="10"/>
          </p:nvPr>
        </p:nvSpPr>
        <p:spPr/>
        <p:txBody>
          <a:bodyPr/>
          <a:lstStyle/>
          <a:p>
            <a:fld id="{CD1D3F48-0276-4F1A-9BEE-C7A8D42342F5}" type="datetimeFigureOut">
              <a:rPr lang="en-GB" smtClean="0"/>
              <a:t>13/11/2019</a:t>
            </a:fld>
            <a:endParaRPr lang="en-GB"/>
          </a:p>
        </p:txBody>
      </p:sp>
      <p:sp>
        <p:nvSpPr>
          <p:cNvPr id="6" name="Footer Placeholder 5">
            <a:extLst>
              <a:ext uri="{FF2B5EF4-FFF2-40B4-BE49-F238E27FC236}">
                <a16:creationId xmlns:a16="http://schemas.microsoft.com/office/drawing/2014/main" id="{58434E61-073B-402A-A52C-9EE583622F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5D169-52D3-4A94-8FAA-E58E01048C9E}"/>
              </a:ext>
            </a:extLst>
          </p:cNvPr>
          <p:cNvSpPr>
            <a:spLocks noGrp="1"/>
          </p:cNvSpPr>
          <p:nvPr>
            <p:ph type="sldNum" sz="quarter" idx="12"/>
          </p:nvPr>
        </p:nvSpPr>
        <p:spPr/>
        <p:txBody>
          <a:bodyPr/>
          <a:lstStyle/>
          <a:p>
            <a:fld id="{629549A5-0324-4319-A4D8-23E105A314E1}" type="slidenum">
              <a:rPr lang="en-GB" smtClean="0"/>
              <a:t>‹#›</a:t>
            </a:fld>
            <a:endParaRPr lang="en-GB"/>
          </a:p>
        </p:txBody>
      </p:sp>
    </p:spTree>
    <p:extLst>
      <p:ext uri="{BB962C8B-B14F-4D97-AF65-F5344CB8AC3E}">
        <p14:creationId xmlns:p14="http://schemas.microsoft.com/office/powerpoint/2010/main" val="353420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42F2D-F240-4E6F-A245-846E087FE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E0EA51-27B3-4C4A-8260-2412EE6EA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AB0029-A069-47BD-BF8B-9EBEDBB05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D3F48-0276-4F1A-9BEE-C7A8D42342F5}" type="datetimeFigureOut">
              <a:rPr lang="en-GB" smtClean="0"/>
              <a:t>13/11/2019</a:t>
            </a:fld>
            <a:endParaRPr lang="en-GB"/>
          </a:p>
        </p:txBody>
      </p:sp>
      <p:sp>
        <p:nvSpPr>
          <p:cNvPr id="5" name="Footer Placeholder 4">
            <a:extLst>
              <a:ext uri="{FF2B5EF4-FFF2-40B4-BE49-F238E27FC236}">
                <a16:creationId xmlns:a16="http://schemas.microsoft.com/office/drawing/2014/main" id="{6BF11F13-43E6-4796-A01D-29D2E874F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6CF472-617D-463F-A645-0A9D62E78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549A5-0324-4319-A4D8-23E105A314E1}" type="slidenum">
              <a:rPr lang="en-GB" smtClean="0"/>
              <a:t>‹#›</a:t>
            </a:fld>
            <a:endParaRPr lang="en-GB"/>
          </a:p>
        </p:txBody>
      </p:sp>
    </p:spTree>
    <p:extLst>
      <p:ext uri="{BB962C8B-B14F-4D97-AF65-F5344CB8AC3E}">
        <p14:creationId xmlns:p14="http://schemas.microsoft.com/office/powerpoint/2010/main" val="2542486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knowhow.ncvo.org.uk/organisation/impact/about-impact-and-evaluatio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knowhow.ncvo.org.uk/organisation/impact/about-impact-and-evalua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knowhow.ncvo.org.uk/organisation/impact/about-impact-and-evaluation/the-evaluation-proces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national-lgbt-survey-data-view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lgbtconsortium.org.uk/LGBTOutcom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gbtconsortium.org.uk/LGBTOutcom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135560" y="5877272"/>
            <a:ext cx="7848872"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37486" y="2590309"/>
            <a:ext cx="12154875" cy="2508379"/>
          </a:xfrm>
          <a:prstGeom prst="rect">
            <a:avLst/>
          </a:prstGeom>
        </p:spPr>
        <p:txBody>
          <a:bodyPr wrap="square">
            <a:spAutoFit/>
          </a:bodyPr>
          <a:lstStyle/>
          <a:p>
            <a:pPr algn="ctr"/>
            <a:endParaRPr lang="en-GB" sz="2800" dirty="0">
              <a:solidFill>
                <a:prstClr val="black"/>
              </a:solidFill>
              <a:latin typeface="Arial" panose="020B0604020202020204" pitchFamily="34" charset="0"/>
              <a:cs typeface="Arial" panose="020B0604020202020204" pitchFamily="34" charset="0"/>
            </a:endParaRPr>
          </a:p>
          <a:p>
            <a:pPr algn="ctr">
              <a:spcAft>
                <a:spcPts val="600"/>
              </a:spcAft>
            </a:pPr>
            <a:r>
              <a:rPr lang="en-GB" sz="2800" dirty="0">
                <a:solidFill>
                  <a:prstClr val="black"/>
                </a:solidFill>
                <a:latin typeface="Arial" panose="020B0604020202020204" pitchFamily="34" charset="0"/>
                <a:cs typeface="Arial" panose="020B0604020202020204" pitchFamily="34" charset="0"/>
              </a:rPr>
              <a:t>Nathan Hudson-Sharp</a:t>
            </a:r>
          </a:p>
          <a:p>
            <a:pPr algn="ctr">
              <a:spcAft>
                <a:spcPts val="600"/>
              </a:spcAft>
            </a:pPr>
            <a:r>
              <a:rPr lang="en-GB" sz="1600" dirty="0">
                <a:solidFill>
                  <a:prstClr val="black"/>
                </a:solidFill>
                <a:latin typeface="Arial" panose="020B0604020202020204" pitchFamily="34" charset="0"/>
                <a:cs typeface="Arial" panose="020B0604020202020204" pitchFamily="34" charset="0"/>
              </a:rPr>
              <a:t>Senior Social Researcher, National Institute of Economic and Social Research (NIESR) </a:t>
            </a:r>
          </a:p>
          <a:p>
            <a:pPr algn="ctr">
              <a:spcAft>
                <a:spcPts val="600"/>
              </a:spcAft>
            </a:pPr>
            <a:r>
              <a:rPr lang="en-GB" sz="1500" dirty="0">
                <a:latin typeface="Arial" panose="020B0604020202020204" pitchFamily="34" charset="0"/>
                <a:cs typeface="Arial" panose="020B0604020202020204" pitchFamily="34" charset="0"/>
              </a:rPr>
              <a:t>@</a:t>
            </a:r>
            <a:r>
              <a:rPr lang="en-GB" sz="1500" dirty="0" err="1">
                <a:latin typeface="Arial" panose="020B0604020202020204" pitchFamily="34" charset="0"/>
                <a:cs typeface="Arial" panose="020B0604020202020204" pitchFamily="34" charset="0"/>
              </a:rPr>
              <a:t>nhudson_sharp</a:t>
            </a:r>
            <a:r>
              <a:rPr lang="en-GB" sz="1500" dirty="0">
                <a:latin typeface="Arial" panose="020B0604020202020204" pitchFamily="34" charset="0"/>
                <a:cs typeface="Arial" panose="020B0604020202020204" pitchFamily="34" charset="0"/>
              </a:rPr>
              <a:t> </a:t>
            </a:r>
          </a:p>
          <a:p>
            <a:pPr algn="ctr">
              <a:spcAft>
                <a:spcPts val="600"/>
              </a:spcAft>
            </a:pPr>
            <a:r>
              <a:rPr lang="en-GB" sz="1500" dirty="0">
                <a:latin typeface="Arial" panose="020B0604020202020204" pitchFamily="34" charset="0"/>
                <a:cs typeface="Arial" panose="020B0604020202020204" pitchFamily="34" charset="0"/>
              </a:rPr>
              <a:t>@</a:t>
            </a:r>
            <a:r>
              <a:rPr lang="en-GB" sz="1500" dirty="0" err="1">
                <a:latin typeface="Arial" panose="020B0604020202020204" pitchFamily="34" charset="0"/>
                <a:cs typeface="Arial" panose="020B0604020202020204" pitchFamily="34" charset="0"/>
              </a:rPr>
              <a:t>NIESRorg</a:t>
            </a:r>
            <a:endParaRPr lang="en-GB" sz="1500" dirty="0">
              <a:latin typeface="Arial" panose="020B0604020202020204" pitchFamily="34" charset="0"/>
              <a:cs typeface="Arial" panose="020B0604020202020204" pitchFamily="34" charset="0"/>
            </a:endParaRPr>
          </a:p>
          <a:p>
            <a:pPr algn="ctr">
              <a:spcAft>
                <a:spcPts val="600"/>
              </a:spcAft>
            </a:pPr>
            <a:r>
              <a:rPr lang="en-GB" sz="1500" dirty="0">
                <a:latin typeface="Arial" panose="020B0604020202020204" pitchFamily="34" charset="0"/>
                <a:cs typeface="Arial" panose="020B0604020202020204" pitchFamily="34" charset="0"/>
              </a:rPr>
              <a:t>@</a:t>
            </a:r>
            <a:r>
              <a:rPr lang="en-GB" sz="1500" dirty="0" err="1">
                <a:latin typeface="Arial" panose="020B0604020202020204" pitchFamily="34" charset="0"/>
                <a:cs typeface="Arial" panose="020B0604020202020204" pitchFamily="34" charset="0"/>
              </a:rPr>
              <a:t>LGBTConsortium</a:t>
            </a:r>
            <a:endParaRPr lang="en-GB" sz="1500" dirty="0">
              <a:latin typeface="Arial" panose="020B0604020202020204" pitchFamily="34" charset="0"/>
              <a:cs typeface="Arial" panose="020B0604020202020204" pitchFamily="34" charset="0"/>
            </a:endParaRPr>
          </a:p>
          <a:p>
            <a:pPr algn="ctr">
              <a:spcAft>
                <a:spcPts val="600"/>
              </a:spcAft>
            </a:pPr>
            <a:r>
              <a:rPr lang="en-GB" sz="1500" dirty="0">
                <a:latin typeface="Arial" panose="020B0604020202020204" pitchFamily="34" charset="0"/>
                <a:cs typeface="Arial" panose="020B0604020202020204" pitchFamily="34" charset="0"/>
              </a:rPr>
              <a:t>#</a:t>
            </a:r>
            <a:r>
              <a:rPr lang="en-GB" sz="1500" dirty="0" err="1">
                <a:latin typeface="Arial" panose="020B0604020202020204" pitchFamily="34" charset="0"/>
                <a:cs typeface="Arial" panose="020B0604020202020204" pitchFamily="34" charset="0"/>
              </a:rPr>
              <a:t>ESRCFestival</a:t>
            </a:r>
            <a:endParaRPr lang="en-GB" sz="2200" dirty="0">
              <a:latin typeface="Arial" panose="020B0604020202020204" pitchFamily="34" charset="0"/>
              <a:cs typeface="Arial" panose="020B0604020202020204" pitchFamily="34" charset="0"/>
            </a:endParaRPr>
          </a:p>
        </p:txBody>
      </p:sp>
      <p:sp>
        <p:nvSpPr>
          <p:cNvPr id="2" name="TextBox 1"/>
          <p:cNvSpPr txBox="1"/>
          <p:nvPr/>
        </p:nvSpPr>
        <p:spPr>
          <a:xfrm>
            <a:off x="1469740" y="-334065"/>
            <a:ext cx="9252520" cy="2431435"/>
          </a:xfrm>
          <a:prstGeom prst="rect">
            <a:avLst/>
          </a:prstGeom>
          <a:noFill/>
        </p:spPr>
        <p:txBody>
          <a:bodyPr wrap="square" rtlCol="0">
            <a:spAutoFit/>
          </a:bodyPr>
          <a:lstStyle/>
          <a:p>
            <a:pPr algn="ctr"/>
            <a:endParaRPr lang="en-GB" sz="4000" b="1" dirty="0">
              <a:solidFill>
                <a:prstClr val="black"/>
              </a:solidFill>
              <a:latin typeface="Arial" panose="020B0604020202020204" pitchFamily="34" charset="0"/>
              <a:cs typeface="Arial" panose="020B0604020202020204" pitchFamily="34" charset="0"/>
            </a:endParaRPr>
          </a:p>
          <a:p>
            <a:pPr algn="ctr"/>
            <a:r>
              <a:rPr lang="en-GB" sz="4000" b="1" dirty="0">
                <a:solidFill>
                  <a:prstClr val="black"/>
                </a:solidFill>
                <a:latin typeface="Arial" panose="020B0604020202020204" pitchFamily="34" charset="0"/>
                <a:cs typeface="Arial" panose="020B0604020202020204" pitchFamily="34" charset="0"/>
              </a:rPr>
              <a:t>LGBT+ Group Conference:</a:t>
            </a:r>
          </a:p>
          <a:p>
            <a:pPr algn="ctr"/>
            <a:r>
              <a:rPr lang="en-GB" sz="4000" b="1" dirty="0">
                <a:solidFill>
                  <a:prstClr val="black"/>
                </a:solidFill>
                <a:latin typeface="Arial" panose="020B0604020202020204" pitchFamily="34" charset="0"/>
                <a:cs typeface="Arial" panose="020B0604020202020204" pitchFamily="34" charset="0"/>
              </a:rPr>
              <a:t>Evaluating your own work</a:t>
            </a:r>
          </a:p>
          <a:p>
            <a:pPr algn="ctr"/>
            <a:endParaRPr lang="en-GB" sz="3200" b="1" dirty="0">
              <a:solidFill>
                <a:prstClr val="black"/>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1A9B562-1166-452E-99F8-94272CA14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790" y="6092261"/>
            <a:ext cx="2302940" cy="548319"/>
          </a:xfrm>
          <a:prstGeom prst="rect">
            <a:avLst/>
          </a:prstGeom>
        </p:spPr>
      </p:pic>
      <p:pic>
        <p:nvPicPr>
          <p:cNvPr id="3" name="Picture 2">
            <a:extLst>
              <a:ext uri="{FF2B5EF4-FFF2-40B4-BE49-F238E27FC236}">
                <a16:creationId xmlns:a16="http://schemas.microsoft.com/office/drawing/2014/main" id="{041C1BA2-6724-410C-904E-639CAC0E4BC3}"/>
              </a:ext>
            </a:extLst>
          </p:cNvPr>
          <p:cNvPicPr>
            <a:picLocks noChangeAspect="1"/>
          </p:cNvPicPr>
          <p:nvPr/>
        </p:nvPicPr>
        <p:blipFill>
          <a:blip r:embed="rId4"/>
          <a:stretch>
            <a:fillRect/>
          </a:stretch>
        </p:blipFill>
        <p:spPr>
          <a:xfrm>
            <a:off x="5051903" y="3898163"/>
            <a:ext cx="292446" cy="237245"/>
          </a:xfrm>
          <a:prstGeom prst="rect">
            <a:avLst/>
          </a:prstGeom>
        </p:spPr>
      </p:pic>
      <p:pic>
        <p:nvPicPr>
          <p:cNvPr id="11" name="Picture 10">
            <a:extLst>
              <a:ext uri="{FF2B5EF4-FFF2-40B4-BE49-F238E27FC236}">
                <a16:creationId xmlns:a16="http://schemas.microsoft.com/office/drawing/2014/main" id="{1630BDD9-0532-41CE-A21D-BA2EA9204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25" y="5915367"/>
            <a:ext cx="2098435" cy="902105"/>
          </a:xfrm>
          <a:prstGeom prst="rect">
            <a:avLst/>
          </a:prstGeom>
        </p:spPr>
      </p:pic>
      <p:sp>
        <p:nvSpPr>
          <p:cNvPr id="12" name="Rectangle 11">
            <a:extLst>
              <a:ext uri="{FF2B5EF4-FFF2-40B4-BE49-F238E27FC236}">
                <a16:creationId xmlns:a16="http://schemas.microsoft.com/office/drawing/2014/main" id="{8052E34D-A41A-46FB-A528-1FDF88DB0939}"/>
              </a:ext>
            </a:extLst>
          </p:cNvPr>
          <p:cNvSpPr/>
          <p:nvPr/>
        </p:nvSpPr>
        <p:spPr>
          <a:xfrm>
            <a:off x="4528904" y="1704614"/>
            <a:ext cx="3134192" cy="369332"/>
          </a:xfrm>
          <a:prstGeom prst="rect">
            <a:avLst/>
          </a:prstGeom>
        </p:spPr>
        <p:txBody>
          <a:bodyPr wrap="none">
            <a:spAutoFit/>
          </a:bodyPr>
          <a:lstStyle/>
          <a:p>
            <a:pPr algn="ctr"/>
            <a:r>
              <a:rPr lang="en-GB" dirty="0">
                <a:latin typeface="Arial" panose="020B0604020202020204" pitchFamily="34" charset="0"/>
                <a:cs typeface="Arial" panose="020B0604020202020204" pitchFamily="34" charset="0"/>
              </a:rPr>
              <a:t>Saturday 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November 2019</a:t>
            </a:r>
          </a:p>
        </p:txBody>
      </p:sp>
    </p:spTree>
    <p:extLst>
      <p:ext uri="{BB962C8B-B14F-4D97-AF65-F5344CB8AC3E}">
        <p14:creationId xmlns:p14="http://schemas.microsoft.com/office/powerpoint/2010/main" val="36451800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A1591-C9BB-4B0E-B4CE-E242796A925B}"/>
              </a:ext>
            </a:extLst>
          </p:cNvPr>
          <p:cNvPicPr>
            <a:picLocks noChangeAspect="1"/>
          </p:cNvPicPr>
          <p:nvPr/>
        </p:nvPicPr>
        <p:blipFill rotWithShape="1">
          <a:blip r:embed="rId3"/>
          <a:srcRect l="11609" t="12573" r="12813" b="5112"/>
          <a:stretch/>
        </p:blipFill>
        <p:spPr>
          <a:xfrm>
            <a:off x="2206319" y="941441"/>
            <a:ext cx="7779361" cy="5295564"/>
          </a:xfrm>
          <a:prstGeom prst="rect">
            <a:avLst/>
          </a:prstGeom>
        </p:spPr>
      </p:pic>
      <p:sp>
        <p:nvSpPr>
          <p:cNvPr id="3" name="Rectangle 2">
            <a:extLst>
              <a:ext uri="{FF2B5EF4-FFF2-40B4-BE49-F238E27FC236}">
                <a16:creationId xmlns:a16="http://schemas.microsoft.com/office/drawing/2014/main" id="{AB225ACC-4CFD-4D90-AE64-105D8BB1F149}"/>
              </a:ext>
            </a:extLst>
          </p:cNvPr>
          <p:cNvSpPr/>
          <p:nvPr/>
        </p:nvSpPr>
        <p:spPr>
          <a:xfrm>
            <a:off x="289747" y="245850"/>
            <a:ext cx="6840334" cy="523220"/>
          </a:xfrm>
          <a:prstGeom prst="rect">
            <a:avLst/>
          </a:prstGeom>
        </p:spPr>
        <p:txBody>
          <a:bodyPr wrap="none">
            <a:spAutoFit/>
          </a:bodyPr>
          <a:lstStyle/>
          <a:p>
            <a:pPr lvl="0" algn="ctr"/>
            <a:r>
              <a:rPr lang="en-GB" sz="2800" b="1" dirty="0">
                <a:solidFill>
                  <a:prstClr val="black"/>
                </a:solidFill>
                <a:latin typeface="Arial" panose="020B0604020202020204" pitchFamily="34" charset="0"/>
                <a:cs typeface="Arial" panose="020B0604020202020204" pitchFamily="34" charset="0"/>
              </a:rPr>
              <a:t>Data Collection and Research Methods</a:t>
            </a:r>
          </a:p>
        </p:txBody>
      </p:sp>
      <p:sp>
        <p:nvSpPr>
          <p:cNvPr id="2" name="Rectangle 1"/>
          <p:cNvSpPr/>
          <p:nvPr/>
        </p:nvSpPr>
        <p:spPr>
          <a:xfrm>
            <a:off x="3709914" y="6369735"/>
            <a:ext cx="8382000" cy="369332"/>
          </a:xfrm>
          <a:prstGeom prst="rect">
            <a:avLst/>
          </a:prstGeom>
        </p:spPr>
        <p:txBody>
          <a:bodyPr wrap="square">
            <a:spAutoFit/>
          </a:bodyPr>
          <a:lstStyle/>
          <a:p>
            <a:pPr algn="r"/>
            <a:r>
              <a:rPr lang="en-GB" dirty="0">
                <a:hlinkClick r:id="rId4"/>
              </a:rPr>
              <a:t>https://knowhow.ncvo.org.uk/organisation/impact/about-impact-and-evaluations</a:t>
            </a:r>
            <a:r>
              <a:rPr lang="en-GB" dirty="0"/>
              <a:t> </a:t>
            </a:r>
          </a:p>
        </p:txBody>
      </p:sp>
    </p:spTree>
    <p:extLst>
      <p:ext uri="{BB962C8B-B14F-4D97-AF65-F5344CB8AC3E}">
        <p14:creationId xmlns:p14="http://schemas.microsoft.com/office/powerpoint/2010/main" val="252019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63" t="26748" r="13633" b="27578"/>
          <a:stretch/>
        </p:blipFill>
        <p:spPr bwMode="auto">
          <a:xfrm>
            <a:off x="58308" y="694154"/>
            <a:ext cx="12033606" cy="422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1590" y="170934"/>
            <a:ext cx="2403223" cy="523220"/>
          </a:xfrm>
          <a:prstGeom prst="rect">
            <a:avLst/>
          </a:prstGeom>
        </p:spPr>
        <p:txBody>
          <a:bodyPr wrap="none">
            <a:spAutoFit/>
          </a:bodyPr>
          <a:lstStyle/>
          <a:p>
            <a:pPr lvl="0" algn="ctr"/>
            <a:r>
              <a:rPr lang="en-GB" sz="2800" b="1" u="sng" dirty="0">
                <a:solidFill>
                  <a:prstClr val="black"/>
                </a:solidFill>
                <a:latin typeface="Arial" panose="020B0604020202020204" pitchFamily="34" charset="0"/>
                <a:cs typeface="Arial" panose="020B0604020202020204" pitchFamily="34" charset="0"/>
              </a:rPr>
              <a:t>Routine Data</a:t>
            </a:r>
          </a:p>
        </p:txBody>
      </p:sp>
      <p:sp>
        <p:nvSpPr>
          <p:cNvPr id="4" name="Rectangle 3"/>
          <p:cNvSpPr/>
          <p:nvPr/>
        </p:nvSpPr>
        <p:spPr>
          <a:xfrm>
            <a:off x="3709914" y="6369735"/>
            <a:ext cx="8382000" cy="369332"/>
          </a:xfrm>
          <a:prstGeom prst="rect">
            <a:avLst/>
          </a:prstGeom>
        </p:spPr>
        <p:txBody>
          <a:bodyPr wrap="square">
            <a:spAutoFit/>
          </a:bodyPr>
          <a:lstStyle/>
          <a:p>
            <a:pPr algn="r"/>
            <a:r>
              <a:rPr lang="en-GB" dirty="0">
                <a:hlinkClick r:id="rId4"/>
              </a:rPr>
              <a:t>https://knowhow.ncvo.org.uk/organisation/impact/about-impact-and-evaluations</a:t>
            </a:r>
            <a:r>
              <a:rPr lang="en-GB" dirty="0"/>
              <a:t> </a:t>
            </a:r>
          </a:p>
        </p:txBody>
      </p:sp>
      <p:sp>
        <p:nvSpPr>
          <p:cNvPr id="3" name="Rectangle 2"/>
          <p:cNvSpPr/>
          <p:nvPr/>
        </p:nvSpPr>
        <p:spPr>
          <a:xfrm>
            <a:off x="271591" y="4959665"/>
            <a:ext cx="11299086" cy="899349"/>
          </a:xfrm>
          <a:prstGeom prst="rect">
            <a:avLst/>
          </a:prstGeom>
        </p:spPr>
        <p:txBody>
          <a:bodyPr wrap="square">
            <a:spAutoFit/>
          </a:bodyPr>
          <a:lstStyle/>
          <a:p>
            <a:pPr>
              <a:lnSpc>
                <a:spcPct val="114000"/>
              </a:lnSpc>
              <a:spcAft>
                <a:spcPts val="600"/>
              </a:spcAft>
            </a:pPr>
            <a:r>
              <a:rPr lang="en-GB" sz="2400" dirty="0">
                <a:latin typeface="Arial" panose="020B0604020202020204" pitchFamily="34" charset="0"/>
                <a:cs typeface="Arial" panose="020B0604020202020204" pitchFamily="34" charset="0"/>
              </a:rPr>
              <a:t>As a group, look at your outcomes and think about what might be the best method for data collection to contribute to your evaluation.</a:t>
            </a:r>
          </a:p>
        </p:txBody>
      </p:sp>
    </p:spTree>
    <p:extLst>
      <p:ext uri="{BB962C8B-B14F-4D97-AF65-F5344CB8AC3E}">
        <p14:creationId xmlns:p14="http://schemas.microsoft.com/office/powerpoint/2010/main" val="4744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9E436B-CAEC-40B8-A701-D500F527B7EF}"/>
              </a:ext>
            </a:extLst>
          </p:cNvPr>
          <p:cNvSpPr/>
          <p:nvPr/>
        </p:nvSpPr>
        <p:spPr>
          <a:xfrm>
            <a:off x="218268" y="2876983"/>
            <a:ext cx="6992620" cy="523220"/>
          </a:xfrm>
          <a:prstGeom prst="rect">
            <a:avLst/>
          </a:prstGeom>
        </p:spPr>
        <p:txBody>
          <a:bodyPr wrap="none">
            <a:spAutoFit/>
          </a:bodyPr>
          <a:lstStyle/>
          <a:p>
            <a:pPr lvl="0" algn="ctr"/>
            <a:r>
              <a:rPr lang="en-GB" sz="2800" b="1" dirty="0">
                <a:solidFill>
                  <a:prstClr val="black"/>
                </a:solidFill>
                <a:latin typeface="Arial" panose="020B0604020202020204" pitchFamily="34" charset="0"/>
                <a:cs typeface="Arial" panose="020B0604020202020204" pitchFamily="34" charset="0"/>
              </a:rPr>
              <a:t>Why should we evaluate our own work?</a:t>
            </a:r>
          </a:p>
        </p:txBody>
      </p:sp>
      <p:sp>
        <p:nvSpPr>
          <p:cNvPr id="4" name="TextBox 3">
            <a:extLst>
              <a:ext uri="{FF2B5EF4-FFF2-40B4-BE49-F238E27FC236}">
                <a16:creationId xmlns:a16="http://schemas.microsoft.com/office/drawing/2014/main" id="{0E617115-B906-4C5E-A3C2-F44BD0EA072D}"/>
              </a:ext>
            </a:extLst>
          </p:cNvPr>
          <p:cNvSpPr txBox="1"/>
          <p:nvPr/>
        </p:nvSpPr>
        <p:spPr>
          <a:xfrm>
            <a:off x="218268" y="1852172"/>
            <a:ext cx="11571486" cy="800219"/>
          </a:xfrm>
          <a:prstGeom prst="rect">
            <a:avLst/>
          </a:prstGeom>
          <a:noFill/>
        </p:spPr>
        <p:txBody>
          <a:bodyPr wrap="square" rtlCol="0">
            <a:spAutoFit/>
          </a:bodyPr>
          <a:lstStyle/>
          <a:p>
            <a:r>
              <a:rPr lang="en-GB" sz="2300" b="1" dirty="0">
                <a:latin typeface="Arial" panose="020B0604020202020204" pitchFamily="34" charset="0"/>
                <a:cs typeface="Arial" panose="020B0604020202020204" pitchFamily="34" charset="0"/>
              </a:rPr>
              <a:t>Self evaluation </a:t>
            </a:r>
            <a:r>
              <a:rPr lang="en-GB" sz="2300" dirty="0">
                <a:latin typeface="Arial" panose="020B0604020202020204" pitchFamily="34" charset="0"/>
                <a:cs typeface="Arial" panose="020B0604020202020204" pitchFamily="34" charset="0"/>
              </a:rPr>
              <a:t>is when an organisation uses its internal expertise to carry out its own evaluation. </a:t>
            </a:r>
          </a:p>
        </p:txBody>
      </p:sp>
      <p:sp>
        <p:nvSpPr>
          <p:cNvPr id="10" name="TextBox 9">
            <a:extLst>
              <a:ext uri="{FF2B5EF4-FFF2-40B4-BE49-F238E27FC236}">
                <a16:creationId xmlns:a16="http://schemas.microsoft.com/office/drawing/2014/main" id="{74653660-1D27-4408-9357-2BF04817BD4D}"/>
              </a:ext>
            </a:extLst>
          </p:cNvPr>
          <p:cNvSpPr txBox="1"/>
          <p:nvPr/>
        </p:nvSpPr>
        <p:spPr>
          <a:xfrm>
            <a:off x="218268" y="837243"/>
            <a:ext cx="11905815" cy="800219"/>
          </a:xfrm>
          <a:prstGeom prst="rect">
            <a:avLst/>
          </a:prstGeom>
          <a:noFill/>
        </p:spPr>
        <p:txBody>
          <a:bodyPr wrap="square" rtlCol="0">
            <a:spAutoFit/>
          </a:bodyPr>
          <a:lstStyle/>
          <a:p>
            <a:r>
              <a:rPr lang="en-GB" sz="2300" b="1" dirty="0">
                <a:latin typeface="Arial" panose="020B0604020202020204" pitchFamily="34" charset="0"/>
                <a:cs typeface="Arial" panose="020B0604020202020204" pitchFamily="34" charset="0"/>
              </a:rPr>
              <a:t>Evaluation</a:t>
            </a:r>
            <a:r>
              <a:rPr lang="en-GB" sz="2300" dirty="0">
                <a:latin typeface="Arial" panose="020B0604020202020204" pitchFamily="34" charset="0"/>
                <a:cs typeface="Arial" panose="020B0604020202020204" pitchFamily="34" charset="0"/>
              </a:rPr>
              <a:t> is what an organisation does to plan, understand, communicate and improve its impact.</a:t>
            </a:r>
          </a:p>
        </p:txBody>
      </p:sp>
      <p:sp>
        <p:nvSpPr>
          <p:cNvPr id="12" name="Rectangle 11">
            <a:extLst>
              <a:ext uri="{FF2B5EF4-FFF2-40B4-BE49-F238E27FC236}">
                <a16:creationId xmlns:a16="http://schemas.microsoft.com/office/drawing/2014/main" id="{799E436B-CAEC-40B8-A701-D500F527B7EF}"/>
              </a:ext>
            </a:extLst>
          </p:cNvPr>
          <p:cNvSpPr/>
          <p:nvPr/>
        </p:nvSpPr>
        <p:spPr>
          <a:xfrm>
            <a:off x="218268" y="115448"/>
            <a:ext cx="3659977" cy="523220"/>
          </a:xfrm>
          <a:prstGeom prst="rect">
            <a:avLst/>
          </a:prstGeom>
        </p:spPr>
        <p:txBody>
          <a:bodyPr wrap="none">
            <a:spAutoFit/>
          </a:bodyPr>
          <a:lstStyle/>
          <a:p>
            <a:pPr lvl="0" algn="ctr"/>
            <a:r>
              <a:rPr lang="en-GB" sz="2800" b="1" dirty="0">
                <a:solidFill>
                  <a:prstClr val="black"/>
                </a:solidFill>
                <a:latin typeface="Arial" panose="020B0604020202020204" pitchFamily="34" charset="0"/>
                <a:cs typeface="Arial" panose="020B0604020202020204" pitchFamily="34" charset="0"/>
              </a:rPr>
              <a:t>What is evaluation? </a:t>
            </a:r>
          </a:p>
        </p:txBody>
      </p:sp>
      <p:sp>
        <p:nvSpPr>
          <p:cNvPr id="11" name="Rectangle 10"/>
          <p:cNvSpPr/>
          <p:nvPr/>
        </p:nvSpPr>
        <p:spPr>
          <a:xfrm>
            <a:off x="561758" y="3596722"/>
            <a:ext cx="9984606" cy="2383922"/>
          </a:xfrm>
          <a:prstGeom prst="rect">
            <a:avLst/>
          </a:prstGeom>
        </p:spPr>
        <p:txBody>
          <a:bodyPr wrap="square">
            <a:spAutoFit/>
          </a:bodyPr>
          <a:lstStyle/>
          <a:p>
            <a:pPr marL="285750" indent="-285750">
              <a:lnSpc>
                <a:spcPct val="114000"/>
              </a:lnSpc>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Develop your strategy and organisational plans</a:t>
            </a:r>
          </a:p>
          <a:p>
            <a:pPr marL="285750" indent="-285750">
              <a:lnSpc>
                <a:spcPct val="114000"/>
              </a:lnSpc>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Make your work more effective</a:t>
            </a:r>
          </a:p>
          <a:p>
            <a:pPr marL="285750" indent="-285750">
              <a:lnSpc>
                <a:spcPct val="114000"/>
              </a:lnSpc>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Report to funders and attract future funding</a:t>
            </a:r>
          </a:p>
          <a:p>
            <a:pPr marL="285750" indent="-285750">
              <a:lnSpc>
                <a:spcPct val="114000"/>
              </a:lnSpc>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Improve your communications</a:t>
            </a:r>
          </a:p>
          <a:p>
            <a:pPr marL="285750" indent="-285750">
              <a:lnSpc>
                <a:spcPct val="114000"/>
              </a:lnSpc>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Motivate staff and volunteers</a:t>
            </a:r>
          </a:p>
        </p:txBody>
      </p:sp>
    </p:spTree>
    <p:extLst>
      <p:ext uri="{BB962C8B-B14F-4D97-AF65-F5344CB8AC3E}">
        <p14:creationId xmlns:p14="http://schemas.microsoft.com/office/powerpoint/2010/main" val="315345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19FF94-0126-405D-B66E-5CC5502FF8E6}"/>
              </a:ext>
            </a:extLst>
          </p:cNvPr>
          <p:cNvSpPr/>
          <p:nvPr/>
        </p:nvSpPr>
        <p:spPr>
          <a:xfrm>
            <a:off x="171341" y="171516"/>
            <a:ext cx="4240263" cy="523220"/>
          </a:xfrm>
          <a:prstGeom prst="rect">
            <a:avLst/>
          </a:prstGeom>
        </p:spPr>
        <p:txBody>
          <a:bodyPr wrap="none">
            <a:spAutoFit/>
          </a:bodyPr>
          <a:lstStyle/>
          <a:p>
            <a:pPr lvl="0" algn="ctr"/>
            <a:r>
              <a:rPr lang="en-GB" sz="2800" b="1" dirty="0">
                <a:solidFill>
                  <a:prstClr val="black"/>
                </a:solidFill>
                <a:latin typeface="Arial" panose="020B0604020202020204" pitchFamily="34" charset="0"/>
                <a:cs typeface="Arial" panose="020B0604020202020204" pitchFamily="34" charset="0"/>
              </a:rPr>
              <a:t>The Evaluation Process</a:t>
            </a:r>
          </a:p>
        </p:txBody>
      </p:sp>
      <p:pic>
        <p:nvPicPr>
          <p:cNvPr id="2" name="Picture 1">
            <a:extLst>
              <a:ext uri="{FF2B5EF4-FFF2-40B4-BE49-F238E27FC236}">
                <a16:creationId xmlns:a16="http://schemas.microsoft.com/office/drawing/2014/main" id="{AAE18783-1390-4427-B814-73F9847C5547}"/>
              </a:ext>
            </a:extLst>
          </p:cNvPr>
          <p:cNvPicPr>
            <a:picLocks noChangeAspect="1"/>
          </p:cNvPicPr>
          <p:nvPr/>
        </p:nvPicPr>
        <p:blipFill rotWithShape="1">
          <a:blip r:embed="rId3"/>
          <a:srcRect t="4745" b="5192"/>
          <a:stretch/>
        </p:blipFill>
        <p:spPr>
          <a:xfrm>
            <a:off x="0" y="950048"/>
            <a:ext cx="5677923" cy="4753564"/>
          </a:xfrm>
          <a:prstGeom prst="rect">
            <a:avLst/>
          </a:prstGeom>
        </p:spPr>
      </p:pic>
      <p:sp>
        <p:nvSpPr>
          <p:cNvPr id="6" name="Rectangle 5"/>
          <p:cNvSpPr/>
          <p:nvPr/>
        </p:nvSpPr>
        <p:spPr>
          <a:xfrm>
            <a:off x="891346" y="6353467"/>
            <a:ext cx="11300654" cy="369332"/>
          </a:xfrm>
          <a:prstGeom prst="rect">
            <a:avLst/>
          </a:prstGeom>
        </p:spPr>
        <p:txBody>
          <a:bodyPr wrap="square">
            <a:spAutoFit/>
          </a:bodyPr>
          <a:lstStyle/>
          <a:p>
            <a:pPr algn="r"/>
            <a:r>
              <a:rPr lang="en-GB" dirty="0">
                <a:hlinkClick r:id="rId4"/>
              </a:rPr>
              <a:t>https://knowhow.ncvo.org.uk/organisation/impact/about-impact-and-evaluation/the-evaluation-process</a:t>
            </a:r>
            <a:endParaRPr lang="en-GB" dirty="0"/>
          </a:p>
        </p:txBody>
      </p:sp>
      <p:sp>
        <p:nvSpPr>
          <p:cNvPr id="4" name="Rectangle 3"/>
          <p:cNvSpPr/>
          <p:nvPr/>
        </p:nvSpPr>
        <p:spPr>
          <a:xfrm>
            <a:off x="5677922" y="549147"/>
            <a:ext cx="6514077" cy="5555367"/>
          </a:xfrm>
          <a:prstGeom prst="rect">
            <a:avLst/>
          </a:prstGeom>
        </p:spPr>
        <p:txBody>
          <a:bodyPr wrap="square">
            <a:spAutoFit/>
          </a:bodyPr>
          <a:lstStyle/>
          <a:p>
            <a:pPr marL="342900" indent="-342900">
              <a:spcAft>
                <a:spcPts val="600"/>
              </a:spcAft>
              <a:buAutoNum type="arabicPeriod"/>
            </a:pPr>
            <a:r>
              <a:rPr lang="en-GB" sz="2200" dirty="0">
                <a:latin typeface="Arial" panose="020B0604020202020204" pitchFamily="34" charset="0"/>
                <a:cs typeface="Arial" panose="020B0604020202020204" pitchFamily="34" charset="0"/>
              </a:rPr>
              <a:t>What is the purpose of your evaluation? What do you want your evaluation to demonstrate? </a:t>
            </a:r>
          </a:p>
          <a:p>
            <a:pPr marL="342900" indent="-342900">
              <a:spcAft>
                <a:spcPts val="600"/>
              </a:spcAft>
              <a:buAutoNum type="arabicPeriod"/>
            </a:pPr>
            <a:r>
              <a:rPr lang="en-GB" sz="2200" dirty="0">
                <a:latin typeface="Arial" panose="020B0604020202020204" pitchFamily="34" charset="0"/>
                <a:cs typeface="Arial" panose="020B0604020202020204" pitchFamily="34" charset="0"/>
              </a:rPr>
              <a:t>Who are you evaluating for? Is it for your funders, the community, or your organisation? </a:t>
            </a:r>
          </a:p>
          <a:p>
            <a:pPr marL="342900" indent="-342900">
              <a:spcAft>
                <a:spcPts val="600"/>
              </a:spcAft>
              <a:buAutoNum type="arabicPeriod"/>
            </a:pPr>
            <a:r>
              <a:rPr lang="en-GB" sz="2200" dirty="0">
                <a:latin typeface="Arial" panose="020B0604020202020204" pitchFamily="34" charset="0"/>
                <a:cs typeface="Arial" panose="020B0604020202020204" pitchFamily="34" charset="0"/>
              </a:rPr>
              <a:t>What are you going to evaluate? Which elements of the project do you intend to look at? </a:t>
            </a:r>
          </a:p>
          <a:p>
            <a:pPr marL="342900" indent="-342900">
              <a:spcAft>
                <a:spcPts val="600"/>
              </a:spcAft>
              <a:buAutoNum type="arabicPeriod"/>
            </a:pPr>
            <a:r>
              <a:rPr lang="en-GB" sz="2200" dirty="0">
                <a:latin typeface="Arial" panose="020B0604020202020204" pitchFamily="34" charset="0"/>
                <a:cs typeface="Arial" panose="020B0604020202020204" pitchFamily="34" charset="0"/>
              </a:rPr>
              <a:t>How are you going to evaluate? What methods are you going to use to carry out your evaluation? You should use a range, and collect both quantitative and qualitative data.</a:t>
            </a:r>
          </a:p>
          <a:p>
            <a:pPr marL="342900" indent="-342900">
              <a:spcAft>
                <a:spcPts val="600"/>
              </a:spcAft>
              <a:buAutoNum type="arabicPeriod"/>
            </a:pPr>
            <a:r>
              <a:rPr lang="en-GB" sz="2200" dirty="0">
                <a:latin typeface="Arial" panose="020B0604020202020204" pitchFamily="34" charset="0"/>
                <a:cs typeface="Arial" panose="020B0604020202020204" pitchFamily="34" charset="0"/>
              </a:rPr>
              <a:t>How will you collect the data you need? Is the data available? If you need data from across the project, have you set up monitoring to capture it? </a:t>
            </a:r>
          </a:p>
          <a:p>
            <a:pPr marL="342900" indent="-342900">
              <a:spcAft>
                <a:spcPts val="600"/>
              </a:spcAft>
              <a:buAutoNum type="arabicPeriod"/>
            </a:pPr>
            <a:r>
              <a:rPr lang="en-GB" sz="2200" dirty="0">
                <a:latin typeface="Arial" panose="020B0604020202020204" pitchFamily="34" charset="0"/>
                <a:cs typeface="Arial" panose="020B0604020202020204" pitchFamily="34" charset="0"/>
              </a:rPr>
              <a:t>What will you do with the data you collect? </a:t>
            </a:r>
          </a:p>
        </p:txBody>
      </p:sp>
    </p:spTree>
    <p:extLst>
      <p:ext uri="{BB962C8B-B14F-4D97-AF65-F5344CB8AC3E}">
        <p14:creationId xmlns:p14="http://schemas.microsoft.com/office/powerpoint/2010/main" val="385478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19FF94-0126-405D-B66E-5CC5502FF8E6}"/>
              </a:ext>
            </a:extLst>
          </p:cNvPr>
          <p:cNvSpPr/>
          <p:nvPr/>
        </p:nvSpPr>
        <p:spPr>
          <a:xfrm>
            <a:off x="-32697" y="0"/>
            <a:ext cx="3674981" cy="523220"/>
          </a:xfrm>
          <a:prstGeom prst="rect">
            <a:avLst/>
          </a:prstGeom>
        </p:spPr>
        <p:txBody>
          <a:bodyPr wrap="none">
            <a:spAutoFit/>
          </a:bodyPr>
          <a:lstStyle/>
          <a:p>
            <a:pPr lvl="0" algn="ctr"/>
            <a:r>
              <a:rPr lang="en-GB" sz="2800" b="1" dirty="0">
                <a:solidFill>
                  <a:prstClr val="black"/>
                </a:solidFill>
                <a:latin typeface="Arial" panose="020B0604020202020204" pitchFamily="34" charset="0"/>
                <a:cs typeface="Arial" panose="020B0604020202020204" pitchFamily="34" charset="0"/>
              </a:rPr>
              <a:t>Types of Evaluation:</a:t>
            </a:r>
          </a:p>
        </p:txBody>
      </p:sp>
      <p:sp>
        <p:nvSpPr>
          <p:cNvPr id="2" name="Rectangle 1"/>
          <p:cNvSpPr/>
          <p:nvPr/>
        </p:nvSpPr>
        <p:spPr>
          <a:xfrm>
            <a:off x="159330" y="706464"/>
            <a:ext cx="7241308" cy="446276"/>
          </a:xfrm>
          <a:prstGeom prst="rect">
            <a:avLst/>
          </a:prstGeom>
        </p:spPr>
        <p:txBody>
          <a:bodyPr wrap="square">
            <a:spAutoFit/>
          </a:bodyPr>
          <a:lstStyle/>
          <a:p>
            <a:r>
              <a:rPr lang="en-GB" sz="2200" b="1" dirty="0">
                <a:latin typeface="Arial" panose="020B0604020202020204" pitchFamily="34" charset="0"/>
                <a:cs typeface="Arial" panose="020B0604020202020204" pitchFamily="34" charset="0"/>
              </a:rPr>
              <a:t>Process Evaluation</a:t>
            </a:r>
          </a:p>
        </p:txBody>
      </p:sp>
      <p:sp>
        <p:nvSpPr>
          <p:cNvPr id="6" name="Rectangle 5"/>
          <p:cNvSpPr/>
          <p:nvPr/>
        </p:nvSpPr>
        <p:spPr>
          <a:xfrm>
            <a:off x="34330" y="2821038"/>
            <a:ext cx="7241308" cy="446276"/>
          </a:xfrm>
          <a:prstGeom prst="rect">
            <a:avLst/>
          </a:prstGeom>
        </p:spPr>
        <p:txBody>
          <a:bodyPr wrap="square">
            <a:spAutoFit/>
          </a:bodyPr>
          <a:lstStyle/>
          <a:p>
            <a:r>
              <a:rPr lang="en-GB" sz="2200" b="1" dirty="0">
                <a:latin typeface="Arial" panose="020B0604020202020204" pitchFamily="34" charset="0"/>
                <a:cs typeface="Arial" panose="020B0604020202020204" pitchFamily="34" charset="0"/>
              </a:rPr>
              <a:t>Outcome Evaluation (or impact evaluation)</a:t>
            </a:r>
          </a:p>
        </p:txBody>
      </p:sp>
      <p:sp>
        <p:nvSpPr>
          <p:cNvPr id="8" name="Rectangle 7"/>
          <p:cNvSpPr/>
          <p:nvPr/>
        </p:nvSpPr>
        <p:spPr>
          <a:xfrm>
            <a:off x="34330" y="4853646"/>
            <a:ext cx="7241308" cy="446276"/>
          </a:xfrm>
          <a:prstGeom prst="rect">
            <a:avLst/>
          </a:prstGeom>
        </p:spPr>
        <p:txBody>
          <a:bodyPr wrap="square">
            <a:spAutoFit/>
          </a:bodyPr>
          <a:lstStyle/>
          <a:p>
            <a:r>
              <a:rPr lang="en-GB" sz="2200" b="1" dirty="0">
                <a:latin typeface="Arial" panose="020B0604020202020204" pitchFamily="34" charset="0"/>
                <a:cs typeface="Arial" panose="020B0604020202020204" pitchFamily="34" charset="0"/>
              </a:rPr>
              <a:t>Economic Evaluation (cost-benefit analysis)</a:t>
            </a:r>
          </a:p>
        </p:txBody>
      </p:sp>
      <p:sp>
        <p:nvSpPr>
          <p:cNvPr id="7" name="Rectangle 6"/>
          <p:cNvSpPr/>
          <p:nvPr/>
        </p:nvSpPr>
        <p:spPr>
          <a:xfrm>
            <a:off x="554184" y="1152740"/>
            <a:ext cx="6096000" cy="1586332"/>
          </a:xfrm>
          <a:prstGeom prst="rect">
            <a:avLst/>
          </a:prstGeom>
        </p:spPr>
        <p:txBody>
          <a:bodyPr>
            <a:spAutoFit/>
          </a:bodyPr>
          <a:lstStyle/>
          <a:p>
            <a:pPr marL="285750" indent="-285750">
              <a:lnSpc>
                <a:spcPct val="114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How is the program being implemented?</a:t>
            </a:r>
          </a:p>
          <a:p>
            <a:pPr marL="285750" indent="-285750">
              <a:lnSpc>
                <a:spcPct val="114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Has the programme been implemented correctly?</a:t>
            </a:r>
          </a:p>
          <a:p>
            <a:pPr marL="285750" indent="-285750">
              <a:lnSpc>
                <a:spcPct val="114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Are participants being reached?</a:t>
            </a:r>
          </a:p>
          <a:p>
            <a:pPr marL="285750" indent="-285750">
              <a:lnSpc>
                <a:spcPct val="114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How satisfied are participants?</a:t>
            </a:r>
          </a:p>
        </p:txBody>
      </p:sp>
      <p:sp>
        <p:nvSpPr>
          <p:cNvPr id="9" name="Rectangle 8"/>
          <p:cNvSpPr/>
          <p:nvPr/>
        </p:nvSpPr>
        <p:spPr>
          <a:xfrm>
            <a:off x="554184" y="3267314"/>
            <a:ext cx="8661400" cy="1586332"/>
          </a:xfrm>
          <a:prstGeom prst="rect">
            <a:avLst/>
          </a:prstGeom>
        </p:spPr>
        <p:txBody>
          <a:bodyPr wrap="square">
            <a:spAutoFit/>
          </a:bodyPr>
          <a:lstStyle/>
          <a:p>
            <a:pPr marL="285750" indent="-285750">
              <a:lnSpc>
                <a:spcPct val="114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How well did the programme work?</a:t>
            </a:r>
          </a:p>
          <a:p>
            <a:pPr marL="285750" indent="-285750">
              <a:lnSpc>
                <a:spcPct val="114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Did the programme produce or contribute to the intended outcomes?</a:t>
            </a:r>
          </a:p>
          <a:p>
            <a:pPr marL="285750" indent="-285750">
              <a:lnSpc>
                <a:spcPct val="114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Where there unintended outcomes (positive and negative)</a:t>
            </a:r>
          </a:p>
          <a:p>
            <a:pPr marL="285750" indent="-285750">
              <a:lnSpc>
                <a:spcPct val="114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To what extent can change be attributed to the programme?</a:t>
            </a:r>
          </a:p>
        </p:txBody>
      </p:sp>
      <p:sp>
        <p:nvSpPr>
          <p:cNvPr id="10" name="Rectangle 9"/>
          <p:cNvSpPr/>
          <p:nvPr/>
        </p:nvSpPr>
        <p:spPr>
          <a:xfrm>
            <a:off x="643084" y="5313263"/>
            <a:ext cx="6096000" cy="1193596"/>
          </a:xfrm>
          <a:prstGeom prst="rect">
            <a:avLst/>
          </a:prstGeom>
        </p:spPr>
        <p:txBody>
          <a:bodyPr>
            <a:spAutoFit/>
          </a:bodyPr>
          <a:lstStyle/>
          <a:p>
            <a:pPr marL="285750" indent="-285750">
              <a:lnSpc>
                <a:spcPct val="114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How much did the programme cost?</a:t>
            </a:r>
          </a:p>
          <a:p>
            <a:pPr marL="285750" indent="-285750">
              <a:lnSpc>
                <a:spcPct val="114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Has the programme been cost effective?</a:t>
            </a:r>
          </a:p>
          <a:p>
            <a:pPr marL="285750" indent="-285750">
              <a:lnSpc>
                <a:spcPct val="114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Has the programme been the best use of resources?</a:t>
            </a:r>
          </a:p>
        </p:txBody>
      </p:sp>
    </p:spTree>
    <p:extLst>
      <p:ext uri="{BB962C8B-B14F-4D97-AF65-F5344CB8AC3E}">
        <p14:creationId xmlns:p14="http://schemas.microsoft.com/office/powerpoint/2010/main" val="175729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646" t="26296" r="35729" b="33333"/>
          <a:stretch/>
        </p:blipFill>
        <p:spPr bwMode="auto">
          <a:xfrm>
            <a:off x="8285466" y="4089400"/>
            <a:ext cx="3733800" cy="276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151060"/>
            <a:ext cx="8024954" cy="523220"/>
          </a:xfrm>
          <a:prstGeom prst="rect">
            <a:avLst/>
          </a:prstGeom>
        </p:spPr>
        <p:txBody>
          <a:bodyPr wrap="none">
            <a:spAutoFit/>
          </a:bodyPr>
          <a:lstStyle/>
          <a:p>
            <a:pPr lvl="0" algn="ctr"/>
            <a:r>
              <a:rPr lang="en-GB" sz="2800" b="1" dirty="0">
                <a:solidFill>
                  <a:prstClr val="black"/>
                </a:solidFill>
                <a:latin typeface="Arial" panose="020B0604020202020204" pitchFamily="34" charset="0"/>
                <a:cs typeface="Arial" panose="020B0604020202020204" pitchFamily="34" charset="0"/>
              </a:rPr>
              <a:t>Challenges for the LGBT+ Sector: Resourcing</a:t>
            </a:r>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062" t="26481" r="21667" b="33518"/>
          <a:stretch/>
        </p:blipFill>
        <p:spPr bwMode="auto">
          <a:xfrm>
            <a:off x="-193381" y="1022350"/>
            <a:ext cx="10048581" cy="326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08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7378" y="821746"/>
            <a:ext cx="11780135" cy="4206835"/>
            <a:chOff x="67378" y="1553266"/>
            <a:chExt cx="11780135" cy="4206835"/>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213" y="1708151"/>
              <a:ext cx="10314300" cy="347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837398" y="2098308"/>
              <a:ext cx="0" cy="319558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378" y="1553266"/>
              <a:ext cx="174217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Most Evidence</a:t>
              </a:r>
            </a:p>
          </p:txBody>
        </p:sp>
        <p:sp>
          <p:nvSpPr>
            <p:cNvPr id="7" name="Rectangle 6"/>
            <p:cNvSpPr/>
            <p:nvPr/>
          </p:nvSpPr>
          <p:spPr>
            <a:xfrm>
              <a:off x="67378" y="5390769"/>
              <a:ext cx="1762021"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Least Evidence</a:t>
              </a:r>
            </a:p>
          </p:txBody>
        </p:sp>
      </p:grpSp>
      <p:sp>
        <p:nvSpPr>
          <p:cNvPr id="8" name="Rectangle 7"/>
          <p:cNvSpPr/>
          <p:nvPr/>
        </p:nvSpPr>
        <p:spPr>
          <a:xfrm>
            <a:off x="-17723" y="109103"/>
            <a:ext cx="6966972" cy="523220"/>
          </a:xfrm>
          <a:prstGeom prst="rect">
            <a:avLst/>
          </a:prstGeom>
        </p:spPr>
        <p:txBody>
          <a:bodyPr wrap="none">
            <a:spAutoFit/>
          </a:bodyPr>
          <a:lstStyle/>
          <a:p>
            <a:pPr lvl="0" algn="ctr"/>
            <a:r>
              <a:rPr lang="en-GB" sz="2800" b="1" dirty="0">
                <a:solidFill>
                  <a:prstClr val="black"/>
                </a:solidFill>
                <a:latin typeface="Arial" panose="020B0604020202020204" pitchFamily="34" charset="0"/>
                <a:cs typeface="Arial" panose="020B0604020202020204" pitchFamily="34" charset="0"/>
              </a:rPr>
              <a:t>Challenges for the LGBT+ Sector: Data*</a:t>
            </a:r>
          </a:p>
        </p:txBody>
      </p:sp>
      <p:sp>
        <p:nvSpPr>
          <p:cNvPr id="10" name="Rectangle 9"/>
          <p:cNvSpPr/>
          <p:nvPr/>
        </p:nvSpPr>
        <p:spPr>
          <a:xfrm>
            <a:off x="1133876" y="5279095"/>
            <a:ext cx="1911101" cy="400110"/>
          </a:xfrm>
          <a:prstGeom prst="rect">
            <a:avLst/>
          </a:prstGeom>
          <a:ln>
            <a:solidFill>
              <a:schemeClr val="tx1"/>
            </a:solidFill>
          </a:ln>
        </p:spPr>
        <p:txBody>
          <a:bodyPr wrap="none">
            <a:spAutoFit/>
          </a:bodyPr>
          <a:lstStyle/>
          <a:p>
            <a:r>
              <a:rPr lang="en-GB" sz="2000" dirty="0">
                <a:latin typeface="Arial" panose="020B0604020202020204" pitchFamily="34" charset="0"/>
                <a:cs typeface="Arial" panose="020B0604020202020204" pitchFamily="34" charset="0"/>
              </a:rPr>
              <a:t>Disaggregation</a:t>
            </a:r>
          </a:p>
        </p:txBody>
      </p:sp>
      <p:sp>
        <p:nvSpPr>
          <p:cNvPr id="11" name="Rectangle 10"/>
          <p:cNvSpPr/>
          <p:nvPr/>
        </p:nvSpPr>
        <p:spPr>
          <a:xfrm>
            <a:off x="5305041" y="5280483"/>
            <a:ext cx="1965603" cy="400110"/>
          </a:xfrm>
          <a:prstGeom prst="rect">
            <a:avLst/>
          </a:prstGeom>
          <a:ln>
            <a:solidFill>
              <a:schemeClr val="tx1"/>
            </a:solidFill>
          </a:ln>
        </p:spPr>
        <p:txBody>
          <a:bodyPr wrap="none">
            <a:spAutoFit/>
          </a:bodyPr>
          <a:lstStyle/>
          <a:p>
            <a:r>
              <a:rPr lang="en-GB" sz="2000" dirty="0">
                <a:latin typeface="Arial" panose="020B0604020202020204" pitchFamily="34" charset="0"/>
                <a:cs typeface="Arial" panose="020B0604020202020204" pitchFamily="34" charset="0"/>
              </a:rPr>
              <a:t>Intersectionality</a:t>
            </a:r>
          </a:p>
        </p:txBody>
      </p:sp>
      <p:sp>
        <p:nvSpPr>
          <p:cNvPr id="14" name="Rectangle 13"/>
          <p:cNvSpPr/>
          <p:nvPr/>
        </p:nvSpPr>
        <p:spPr>
          <a:xfrm>
            <a:off x="9250696" y="5297114"/>
            <a:ext cx="1011815" cy="400110"/>
          </a:xfrm>
          <a:prstGeom prst="rect">
            <a:avLst/>
          </a:prstGeom>
          <a:ln>
            <a:solidFill>
              <a:schemeClr val="tx1"/>
            </a:solidFill>
          </a:ln>
        </p:spPr>
        <p:txBody>
          <a:bodyPr wrap="none">
            <a:spAutoFit/>
          </a:bodyPr>
          <a:lstStyle/>
          <a:p>
            <a:r>
              <a:rPr lang="en-GB" sz="2000" dirty="0">
                <a:latin typeface="Arial" panose="020B0604020202020204" pitchFamily="34" charset="0"/>
                <a:cs typeface="Arial" panose="020B0604020202020204" pitchFamily="34" charset="0"/>
              </a:rPr>
              <a:t>Access</a:t>
            </a:r>
          </a:p>
        </p:txBody>
      </p:sp>
      <p:sp>
        <p:nvSpPr>
          <p:cNvPr id="15" name="Rectangle 14"/>
          <p:cNvSpPr/>
          <p:nvPr/>
        </p:nvSpPr>
        <p:spPr>
          <a:xfrm>
            <a:off x="3187470" y="5279095"/>
            <a:ext cx="1923925" cy="400110"/>
          </a:xfrm>
          <a:prstGeom prst="rect">
            <a:avLst/>
          </a:prstGeom>
          <a:ln>
            <a:solidFill>
              <a:schemeClr val="tx1"/>
            </a:solidFill>
          </a:ln>
        </p:spPr>
        <p:txBody>
          <a:bodyPr wrap="none">
            <a:spAutoFit/>
          </a:bodyPr>
          <a:lstStyle/>
          <a:p>
            <a:r>
              <a:rPr lang="en-GB" sz="2000" dirty="0">
                <a:latin typeface="Arial" panose="020B0604020202020204" pitchFamily="34" charset="0"/>
                <a:cs typeface="Arial" panose="020B0604020202020204" pitchFamily="34" charset="0"/>
              </a:rPr>
              <a:t>Evidence Gaps</a:t>
            </a:r>
          </a:p>
        </p:txBody>
      </p:sp>
      <p:sp>
        <p:nvSpPr>
          <p:cNvPr id="16" name="Rectangle 15"/>
          <p:cNvSpPr/>
          <p:nvPr/>
        </p:nvSpPr>
        <p:spPr>
          <a:xfrm>
            <a:off x="7402632" y="5297414"/>
            <a:ext cx="1595309" cy="400110"/>
          </a:xfrm>
          <a:prstGeom prst="rect">
            <a:avLst/>
          </a:prstGeom>
          <a:ln>
            <a:solidFill>
              <a:schemeClr val="tx1"/>
            </a:solidFill>
          </a:ln>
        </p:spPr>
        <p:txBody>
          <a:bodyPr wrap="none">
            <a:spAutoFit/>
          </a:bodyPr>
          <a:lstStyle/>
          <a:p>
            <a:r>
              <a:rPr lang="en-GB" sz="2000" dirty="0">
                <a:latin typeface="Arial" panose="020B0604020202020204" pitchFamily="34" charset="0"/>
                <a:cs typeface="Arial" panose="020B0604020202020204" pitchFamily="34" charset="0"/>
              </a:rPr>
              <a:t>Data Quality</a:t>
            </a:r>
          </a:p>
        </p:txBody>
      </p:sp>
      <p:sp>
        <p:nvSpPr>
          <p:cNvPr id="2" name="TextBox 1">
            <a:extLst>
              <a:ext uri="{FF2B5EF4-FFF2-40B4-BE49-F238E27FC236}">
                <a16:creationId xmlns:a16="http://schemas.microsoft.com/office/drawing/2014/main" id="{BF72D6A4-E20D-4354-A954-E9D1240768B7}"/>
              </a:ext>
            </a:extLst>
          </p:cNvPr>
          <p:cNvSpPr txBox="1"/>
          <p:nvPr/>
        </p:nvSpPr>
        <p:spPr>
          <a:xfrm>
            <a:off x="7816325" y="6353175"/>
            <a:ext cx="5832767" cy="369332"/>
          </a:xfrm>
          <a:prstGeom prst="rect">
            <a:avLst/>
          </a:prstGeom>
          <a:noFill/>
        </p:spPr>
        <p:txBody>
          <a:bodyPr wrap="square" rtlCol="0">
            <a:spAutoFit/>
          </a:bodyPr>
          <a:lstStyle/>
          <a:p>
            <a:r>
              <a:rPr lang="en-GB" dirty="0"/>
              <a:t>* Rough, non-comprehensive summary</a:t>
            </a:r>
          </a:p>
        </p:txBody>
      </p:sp>
    </p:spTree>
    <p:extLst>
      <p:ext uri="{BB962C8B-B14F-4D97-AF65-F5344CB8AC3E}">
        <p14:creationId xmlns:p14="http://schemas.microsoft.com/office/powerpoint/2010/main" val="324021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9187" y="81026"/>
            <a:ext cx="6827510" cy="523220"/>
          </a:xfrm>
          <a:prstGeom prst="rect">
            <a:avLst/>
          </a:prstGeom>
        </p:spPr>
        <p:txBody>
          <a:bodyPr wrap="none">
            <a:spAutoFit/>
          </a:bodyPr>
          <a:lstStyle/>
          <a:p>
            <a:pPr lvl="0" algn="ctr"/>
            <a:r>
              <a:rPr lang="en-GB" sz="2800" b="1" dirty="0">
                <a:solidFill>
                  <a:prstClr val="black"/>
                </a:solidFill>
                <a:latin typeface="Arial" panose="020B0604020202020204" pitchFamily="34" charset="0"/>
                <a:cs typeface="Arial" panose="020B0604020202020204" pitchFamily="34" charset="0"/>
              </a:rPr>
              <a:t>Challenges for the LGBT+ Sector: Data</a:t>
            </a:r>
          </a:p>
        </p:txBody>
      </p:sp>
      <p:sp>
        <p:nvSpPr>
          <p:cNvPr id="16" name="Rectangle 15"/>
          <p:cNvSpPr/>
          <p:nvPr/>
        </p:nvSpPr>
        <p:spPr>
          <a:xfrm>
            <a:off x="279187" y="6398284"/>
            <a:ext cx="11912813" cy="369332"/>
          </a:xfrm>
          <a:prstGeom prst="rect">
            <a:avLst/>
          </a:prstGeom>
        </p:spPr>
        <p:txBody>
          <a:bodyPr wrap="square">
            <a:spAutoFit/>
          </a:bodyPr>
          <a:lstStyle/>
          <a:p>
            <a:pPr algn="r"/>
            <a:r>
              <a:rPr lang="en-GB" dirty="0">
                <a:hlinkClick r:id="rId3"/>
              </a:rPr>
              <a:t>https://www.gov.uk/government/publications/national-lgbt-survey-data-viewer</a:t>
            </a:r>
            <a:endParaRPr lang="en-GB" u="sng"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313" t="13211" r="3437" b="18148"/>
          <a:stretch/>
        </p:blipFill>
        <p:spPr bwMode="auto">
          <a:xfrm>
            <a:off x="479899" y="1125140"/>
            <a:ext cx="9730899" cy="5273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4479" y="707935"/>
            <a:ext cx="5941114" cy="461665"/>
          </a:xfrm>
          <a:prstGeom prst="rect">
            <a:avLst/>
          </a:prstGeom>
        </p:spPr>
        <p:txBody>
          <a:bodyPr wrap="none">
            <a:spAutoFit/>
          </a:bodyPr>
          <a:lstStyle/>
          <a:p>
            <a:r>
              <a:rPr lang="en-GB" sz="2400" dirty="0">
                <a:latin typeface="Arial" panose="020B0604020202020204" pitchFamily="34" charset="0"/>
                <a:cs typeface="Arial" panose="020B0604020202020204" pitchFamily="34" charset="0"/>
              </a:rPr>
              <a:t>National LGBT Survey 2017: Data Viewer </a:t>
            </a:r>
            <a:endParaRPr lang="en-GB" sz="2400" dirty="0"/>
          </a:p>
        </p:txBody>
      </p:sp>
    </p:spTree>
    <p:extLst>
      <p:ext uri="{BB962C8B-B14F-4D97-AF65-F5344CB8AC3E}">
        <p14:creationId xmlns:p14="http://schemas.microsoft.com/office/powerpoint/2010/main" val="248405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48EE99-2E89-44AE-B4D5-5EF90B2C3C59}"/>
              </a:ext>
            </a:extLst>
          </p:cNvPr>
          <p:cNvSpPr/>
          <p:nvPr/>
        </p:nvSpPr>
        <p:spPr>
          <a:xfrm>
            <a:off x="244126" y="738765"/>
            <a:ext cx="11037247" cy="1456745"/>
          </a:xfrm>
          <a:prstGeom prst="rect">
            <a:avLst/>
          </a:prstGeom>
        </p:spPr>
        <p:txBody>
          <a:bodyPr wrap="square">
            <a:spAutoFit/>
          </a:bodyPr>
          <a:lstStyle/>
          <a:p>
            <a:pPr marL="342900" indent="-342900">
              <a:lnSpc>
                <a:spcPct val="114000"/>
              </a:lnSpc>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Who is my project/work for?</a:t>
            </a:r>
          </a:p>
          <a:p>
            <a:pPr marL="342900" indent="-342900">
              <a:lnSpc>
                <a:spcPct val="114000"/>
              </a:lnSpc>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What are the needs, issues, challenges that they face?</a:t>
            </a:r>
          </a:p>
          <a:p>
            <a:pPr marL="342900" indent="-342900">
              <a:lnSpc>
                <a:spcPct val="114000"/>
              </a:lnSpc>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How does my project/work intend to address these?</a:t>
            </a:r>
          </a:p>
        </p:txBody>
      </p:sp>
      <p:sp>
        <p:nvSpPr>
          <p:cNvPr id="9" name="Rectangle 8"/>
          <p:cNvSpPr/>
          <p:nvPr/>
        </p:nvSpPr>
        <p:spPr>
          <a:xfrm>
            <a:off x="244126" y="159786"/>
            <a:ext cx="11407547" cy="523220"/>
          </a:xfrm>
          <a:prstGeom prst="rect">
            <a:avLst/>
          </a:prstGeom>
        </p:spPr>
        <p:txBody>
          <a:bodyPr wrap="square">
            <a:spAutoFit/>
          </a:bodyPr>
          <a:lstStyle/>
          <a:p>
            <a:pPr lvl="0"/>
            <a:r>
              <a:rPr lang="en-GB" sz="2800" b="1" dirty="0">
                <a:solidFill>
                  <a:prstClr val="black"/>
                </a:solidFill>
                <a:latin typeface="Arial" panose="020B0604020202020204" pitchFamily="34" charset="0"/>
                <a:cs typeface="Arial" panose="020B0604020202020204" pitchFamily="34" charset="0"/>
              </a:rPr>
              <a:t>As a group, start thinking about impact and outcomes</a:t>
            </a:r>
          </a:p>
        </p:txBody>
      </p:sp>
      <p:sp>
        <p:nvSpPr>
          <p:cNvPr id="22" name="Rectangle 21"/>
          <p:cNvSpPr/>
          <p:nvPr/>
        </p:nvSpPr>
        <p:spPr>
          <a:xfrm>
            <a:off x="244126" y="2384666"/>
            <a:ext cx="11731896" cy="1250150"/>
          </a:xfrm>
          <a:prstGeom prst="rect">
            <a:avLst/>
          </a:prstGeom>
        </p:spPr>
        <p:txBody>
          <a:bodyPr wrap="square">
            <a:spAutoFit/>
          </a:bodyPr>
          <a:lstStyle/>
          <a:p>
            <a:pPr>
              <a:lnSpc>
                <a:spcPct val="114000"/>
              </a:lnSpc>
              <a:spcAft>
                <a:spcPts val="600"/>
              </a:spcAft>
            </a:pPr>
            <a:r>
              <a:rPr lang="en-GB" sz="2200" b="1" dirty="0">
                <a:latin typeface="Arial" panose="020B0604020202020204" pitchFamily="34" charset="0"/>
                <a:cs typeface="Arial" panose="020B0604020202020204" pitchFamily="34" charset="0"/>
              </a:rPr>
              <a:t>Impact </a:t>
            </a:r>
            <a:r>
              <a:rPr lang="en-GB" sz="2200" dirty="0">
                <a:latin typeface="Arial" panose="020B0604020202020204" pitchFamily="34" charset="0"/>
                <a:cs typeface="Arial" panose="020B0604020202020204" pitchFamily="34" charset="0"/>
              </a:rPr>
              <a:t>is the effects of a project or organisation’s work. This can include effects on people who are </a:t>
            </a:r>
            <a:r>
              <a:rPr lang="en-GB" sz="2200" b="1" dirty="0">
                <a:latin typeface="Arial" panose="020B0604020202020204" pitchFamily="34" charset="0"/>
                <a:cs typeface="Arial" panose="020B0604020202020204" pitchFamily="34" charset="0"/>
              </a:rPr>
              <a:t>direct users</a:t>
            </a:r>
            <a:r>
              <a:rPr lang="en-GB" sz="2200" dirty="0">
                <a:latin typeface="Arial" panose="020B0604020202020204" pitchFamily="34" charset="0"/>
                <a:cs typeface="Arial" panose="020B0604020202020204" pitchFamily="34" charset="0"/>
              </a:rPr>
              <a:t>, effects on those who are </a:t>
            </a:r>
            <a:r>
              <a:rPr lang="en-GB" sz="2200" b="1" dirty="0">
                <a:latin typeface="Arial" panose="020B0604020202020204" pitchFamily="34" charset="0"/>
                <a:cs typeface="Arial" panose="020B0604020202020204" pitchFamily="34" charset="0"/>
              </a:rPr>
              <a:t>not direct users</a:t>
            </a:r>
            <a:r>
              <a:rPr lang="en-GB" sz="2200" dirty="0">
                <a:latin typeface="Arial" panose="020B0604020202020204" pitchFamily="34" charset="0"/>
                <a:cs typeface="Arial" panose="020B0604020202020204" pitchFamily="34" charset="0"/>
              </a:rPr>
              <a:t>, or effects on a </a:t>
            </a:r>
            <a:r>
              <a:rPr lang="en-GB" sz="2200" b="1" dirty="0">
                <a:latin typeface="Arial" panose="020B0604020202020204" pitchFamily="34" charset="0"/>
                <a:cs typeface="Arial" panose="020B0604020202020204" pitchFamily="34" charset="0"/>
              </a:rPr>
              <a:t>wider field like government policy</a:t>
            </a:r>
            <a:r>
              <a:rPr lang="en-GB" sz="2200" dirty="0">
                <a:latin typeface="Arial" panose="020B0604020202020204" pitchFamily="34" charset="0"/>
                <a:cs typeface="Arial" panose="020B0604020202020204" pitchFamily="34" charset="0"/>
              </a:rPr>
              <a:t>.</a:t>
            </a:r>
            <a:endParaRPr lang="en-GB" sz="2200" b="1" dirty="0"/>
          </a:p>
        </p:txBody>
      </p:sp>
      <p:sp>
        <p:nvSpPr>
          <p:cNvPr id="24" name="Rectangle 23"/>
          <p:cNvSpPr/>
          <p:nvPr/>
        </p:nvSpPr>
        <p:spPr>
          <a:xfrm>
            <a:off x="1000724" y="3820090"/>
            <a:ext cx="1562159" cy="430887"/>
          </a:xfrm>
          <a:prstGeom prst="rect">
            <a:avLst/>
          </a:prstGeom>
          <a:ln>
            <a:solidFill>
              <a:schemeClr val="tx1"/>
            </a:solidFill>
          </a:ln>
        </p:spPr>
        <p:txBody>
          <a:bodyPr wrap="none">
            <a:spAutoFit/>
          </a:bodyPr>
          <a:lstStyle/>
          <a:p>
            <a:r>
              <a:rPr lang="en-GB" sz="2200" dirty="0">
                <a:latin typeface="Arial" panose="020B0604020202020204" pitchFamily="34" charset="0"/>
                <a:cs typeface="Arial" panose="020B0604020202020204" pitchFamily="34" charset="0"/>
              </a:rPr>
              <a:t>Short Term</a:t>
            </a:r>
            <a:endParaRPr lang="en-GB" sz="2200" dirty="0"/>
          </a:p>
        </p:txBody>
      </p:sp>
      <p:sp>
        <p:nvSpPr>
          <p:cNvPr id="25" name="Rectangle 24"/>
          <p:cNvSpPr/>
          <p:nvPr/>
        </p:nvSpPr>
        <p:spPr>
          <a:xfrm>
            <a:off x="4884944" y="3659973"/>
            <a:ext cx="1755609" cy="430887"/>
          </a:xfrm>
          <a:prstGeom prst="rect">
            <a:avLst/>
          </a:prstGeom>
          <a:ln>
            <a:solidFill>
              <a:schemeClr val="tx1"/>
            </a:solidFill>
          </a:ln>
        </p:spPr>
        <p:txBody>
          <a:bodyPr wrap="none">
            <a:spAutoFit/>
          </a:bodyPr>
          <a:lstStyle/>
          <a:p>
            <a:r>
              <a:rPr lang="en-GB" sz="2200" dirty="0">
                <a:latin typeface="Arial" panose="020B0604020202020204" pitchFamily="34" charset="0"/>
                <a:cs typeface="Arial" panose="020B0604020202020204" pitchFamily="34" charset="0"/>
              </a:rPr>
              <a:t>Intermediate</a:t>
            </a:r>
            <a:endParaRPr lang="en-GB" sz="2200" dirty="0"/>
          </a:p>
        </p:txBody>
      </p:sp>
      <p:sp>
        <p:nvSpPr>
          <p:cNvPr id="26" name="Rectangle 25"/>
          <p:cNvSpPr/>
          <p:nvPr/>
        </p:nvSpPr>
        <p:spPr>
          <a:xfrm>
            <a:off x="8407550" y="3659972"/>
            <a:ext cx="1473480" cy="430887"/>
          </a:xfrm>
          <a:prstGeom prst="rect">
            <a:avLst/>
          </a:prstGeom>
          <a:ln>
            <a:solidFill>
              <a:schemeClr val="tx1"/>
            </a:solidFill>
          </a:ln>
        </p:spPr>
        <p:txBody>
          <a:bodyPr wrap="none">
            <a:spAutoFit/>
          </a:bodyPr>
          <a:lstStyle/>
          <a:p>
            <a:r>
              <a:rPr lang="en-GB" sz="2200" dirty="0">
                <a:latin typeface="Arial" panose="020B0604020202020204" pitchFamily="34" charset="0"/>
                <a:cs typeface="Arial" panose="020B0604020202020204" pitchFamily="34" charset="0"/>
              </a:rPr>
              <a:t>Long-term</a:t>
            </a:r>
            <a:endParaRPr lang="en-GB" sz="2200" dirty="0"/>
          </a:p>
        </p:txBody>
      </p:sp>
      <p:sp>
        <p:nvSpPr>
          <p:cNvPr id="27" name="Rectangle 26"/>
          <p:cNvSpPr/>
          <p:nvPr/>
        </p:nvSpPr>
        <p:spPr>
          <a:xfrm>
            <a:off x="244126" y="4421243"/>
            <a:ext cx="3644192" cy="2123658"/>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These can be directly attributed to your work. Might include changes in awareness, knowledge, attitudes. Expect these at the end of activity or project</a:t>
            </a:r>
            <a:endParaRPr lang="en-GB" sz="2200" dirty="0"/>
          </a:p>
        </p:txBody>
      </p:sp>
      <p:sp>
        <p:nvSpPr>
          <p:cNvPr id="28" name="Rectangle 27"/>
          <p:cNvSpPr/>
          <p:nvPr/>
        </p:nvSpPr>
        <p:spPr>
          <a:xfrm>
            <a:off x="4256950" y="4250977"/>
            <a:ext cx="3297367" cy="2462213"/>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Might include changes in behaviour or changes in how services are delivered. Expect these between several months or a year after end of activity or project</a:t>
            </a:r>
          </a:p>
        </p:txBody>
      </p:sp>
      <p:sp>
        <p:nvSpPr>
          <p:cNvPr id="29" name="Rectangle 28"/>
          <p:cNvSpPr/>
          <p:nvPr/>
        </p:nvSpPr>
        <p:spPr>
          <a:xfrm>
            <a:off x="8056910" y="4251966"/>
            <a:ext cx="3224463" cy="2462213"/>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Might include changes in policies or organisational structures. Expect these a year or several years after the end of activity or project</a:t>
            </a:r>
          </a:p>
        </p:txBody>
      </p:sp>
      <p:sp>
        <p:nvSpPr>
          <p:cNvPr id="30" name="Rectangle 29">
            <a:extLst>
              <a:ext uri="{FF2B5EF4-FFF2-40B4-BE49-F238E27FC236}">
                <a16:creationId xmlns:a16="http://schemas.microsoft.com/office/drawing/2014/main" id="{25B76964-D8E4-40C8-A966-B806BB264F0E}"/>
              </a:ext>
            </a:extLst>
          </p:cNvPr>
          <p:cNvSpPr/>
          <p:nvPr/>
        </p:nvSpPr>
        <p:spPr>
          <a:xfrm>
            <a:off x="7250776" y="7166967"/>
            <a:ext cx="4994124" cy="369332"/>
          </a:xfrm>
          <a:prstGeom prst="rect">
            <a:avLst/>
          </a:prstGeom>
        </p:spPr>
        <p:txBody>
          <a:bodyPr wrap="none">
            <a:spAutoFit/>
          </a:bodyPr>
          <a:lstStyle/>
          <a:p>
            <a:r>
              <a:rPr lang="en-GB" dirty="0">
                <a:hlinkClick r:id="rId3"/>
              </a:rPr>
              <a:t>http://www.lgbtconsortium.org.uk/LGBTOutcomes</a:t>
            </a:r>
            <a:r>
              <a:rPr lang="en-GB" dirty="0"/>
              <a:t> </a:t>
            </a:r>
          </a:p>
        </p:txBody>
      </p:sp>
    </p:spTree>
    <p:extLst>
      <p:ext uri="{BB962C8B-B14F-4D97-AF65-F5344CB8AC3E}">
        <p14:creationId xmlns:p14="http://schemas.microsoft.com/office/powerpoint/2010/main" val="7846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animBg="1"/>
      <p:bldP spid="26" grpId="0" animBg="1"/>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62039" y="361930"/>
            <a:ext cx="1562159" cy="430887"/>
          </a:xfrm>
          <a:prstGeom prst="rect">
            <a:avLst/>
          </a:prstGeom>
          <a:ln>
            <a:solidFill>
              <a:schemeClr val="tx1"/>
            </a:solidFill>
          </a:ln>
        </p:spPr>
        <p:txBody>
          <a:bodyPr wrap="none">
            <a:spAutoFit/>
          </a:bodyPr>
          <a:lstStyle/>
          <a:p>
            <a:r>
              <a:rPr lang="en-GB" sz="2200" dirty="0">
                <a:latin typeface="Arial" panose="020B0604020202020204" pitchFamily="34" charset="0"/>
                <a:cs typeface="Arial" panose="020B0604020202020204" pitchFamily="34" charset="0"/>
              </a:rPr>
              <a:t>Short Term</a:t>
            </a:r>
            <a:endParaRPr lang="en-GB" sz="2200" dirty="0"/>
          </a:p>
        </p:txBody>
      </p:sp>
      <p:sp>
        <p:nvSpPr>
          <p:cNvPr id="25" name="Rectangle 24"/>
          <p:cNvSpPr/>
          <p:nvPr/>
        </p:nvSpPr>
        <p:spPr>
          <a:xfrm>
            <a:off x="4946259" y="201813"/>
            <a:ext cx="1755609" cy="430887"/>
          </a:xfrm>
          <a:prstGeom prst="rect">
            <a:avLst/>
          </a:prstGeom>
          <a:ln>
            <a:solidFill>
              <a:schemeClr val="tx1"/>
            </a:solidFill>
          </a:ln>
        </p:spPr>
        <p:txBody>
          <a:bodyPr wrap="none">
            <a:spAutoFit/>
          </a:bodyPr>
          <a:lstStyle/>
          <a:p>
            <a:r>
              <a:rPr lang="en-GB" sz="2200" dirty="0">
                <a:latin typeface="Arial" panose="020B0604020202020204" pitchFamily="34" charset="0"/>
                <a:cs typeface="Arial" panose="020B0604020202020204" pitchFamily="34" charset="0"/>
              </a:rPr>
              <a:t>Intermediate</a:t>
            </a:r>
            <a:endParaRPr lang="en-GB" sz="2200" dirty="0"/>
          </a:p>
        </p:txBody>
      </p:sp>
      <p:sp>
        <p:nvSpPr>
          <p:cNvPr id="26" name="Rectangle 25"/>
          <p:cNvSpPr/>
          <p:nvPr/>
        </p:nvSpPr>
        <p:spPr>
          <a:xfrm>
            <a:off x="8468865" y="201812"/>
            <a:ext cx="1473480" cy="430887"/>
          </a:xfrm>
          <a:prstGeom prst="rect">
            <a:avLst/>
          </a:prstGeom>
          <a:ln>
            <a:solidFill>
              <a:schemeClr val="tx1"/>
            </a:solidFill>
          </a:ln>
        </p:spPr>
        <p:txBody>
          <a:bodyPr wrap="none">
            <a:spAutoFit/>
          </a:bodyPr>
          <a:lstStyle/>
          <a:p>
            <a:r>
              <a:rPr lang="en-GB" sz="2200" dirty="0">
                <a:latin typeface="Arial" panose="020B0604020202020204" pitchFamily="34" charset="0"/>
                <a:cs typeface="Arial" panose="020B0604020202020204" pitchFamily="34" charset="0"/>
              </a:rPr>
              <a:t>Long-term</a:t>
            </a:r>
            <a:endParaRPr lang="en-GB" sz="2200" dirty="0"/>
          </a:p>
        </p:txBody>
      </p:sp>
      <p:sp>
        <p:nvSpPr>
          <p:cNvPr id="27" name="Rectangle 26"/>
          <p:cNvSpPr/>
          <p:nvPr/>
        </p:nvSpPr>
        <p:spPr>
          <a:xfrm>
            <a:off x="305441" y="963083"/>
            <a:ext cx="3644192" cy="2123658"/>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These can be directly attributed to your work. Might include changes in awareness, knowledge, attitudes. Expect these at the end of activity or project</a:t>
            </a:r>
            <a:endParaRPr lang="en-GB" sz="2200" dirty="0"/>
          </a:p>
        </p:txBody>
      </p:sp>
      <p:sp>
        <p:nvSpPr>
          <p:cNvPr id="28" name="Rectangle 27"/>
          <p:cNvSpPr/>
          <p:nvPr/>
        </p:nvSpPr>
        <p:spPr>
          <a:xfrm>
            <a:off x="4318265" y="792817"/>
            <a:ext cx="3297367" cy="2462213"/>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Might include changes in behaviour or changes in how services are delivered. Expect these between several months or a year after end of activity or project</a:t>
            </a:r>
          </a:p>
        </p:txBody>
      </p:sp>
      <p:sp>
        <p:nvSpPr>
          <p:cNvPr id="29" name="Rectangle 28"/>
          <p:cNvSpPr/>
          <p:nvPr/>
        </p:nvSpPr>
        <p:spPr>
          <a:xfrm>
            <a:off x="8118225" y="793806"/>
            <a:ext cx="3224463" cy="2462213"/>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Might include changes in policies or organisational structures. Expect these a year or several years after the end of activity or project</a:t>
            </a:r>
          </a:p>
        </p:txBody>
      </p:sp>
      <p:sp>
        <p:nvSpPr>
          <p:cNvPr id="30" name="Rectangle 29">
            <a:extLst>
              <a:ext uri="{FF2B5EF4-FFF2-40B4-BE49-F238E27FC236}">
                <a16:creationId xmlns:a16="http://schemas.microsoft.com/office/drawing/2014/main" id="{25B76964-D8E4-40C8-A966-B806BB264F0E}"/>
              </a:ext>
            </a:extLst>
          </p:cNvPr>
          <p:cNvSpPr/>
          <p:nvPr/>
        </p:nvSpPr>
        <p:spPr>
          <a:xfrm>
            <a:off x="7250776" y="7166967"/>
            <a:ext cx="4994124" cy="369332"/>
          </a:xfrm>
          <a:prstGeom prst="rect">
            <a:avLst/>
          </a:prstGeom>
        </p:spPr>
        <p:txBody>
          <a:bodyPr wrap="none">
            <a:spAutoFit/>
          </a:bodyPr>
          <a:lstStyle/>
          <a:p>
            <a:r>
              <a:rPr lang="en-GB" dirty="0">
                <a:hlinkClick r:id="rId3"/>
              </a:rPr>
              <a:t>http://www.lgbtconsortium.org.uk/LGBTOutcomes</a:t>
            </a:r>
            <a:r>
              <a:rPr lang="en-GB" dirty="0"/>
              <a:t> </a:t>
            </a:r>
          </a:p>
        </p:txBody>
      </p:sp>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500" t="29512" r="33847" b="20966"/>
          <a:stretch/>
        </p:blipFill>
        <p:spPr bwMode="auto">
          <a:xfrm>
            <a:off x="2796209" y="3457768"/>
            <a:ext cx="5322016" cy="339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80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6B80048F1279479182A34478D9DDC1" ma:contentTypeVersion="10" ma:contentTypeDescription="Create a new document." ma:contentTypeScope="" ma:versionID="78a0df12ecc9386ffcc9b2525d4ff234">
  <xsd:schema xmlns:xsd="http://www.w3.org/2001/XMLSchema" xmlns:xs="http://www.w3.org/2001/XMLSchema" xmlns:p="http://schemas.microsoft.com/office/2006/metadata/properties" xmlns:ns2="2cc6b5e8-319c-4314-bc2d-ed23142ba2f8" xmlns:ns3="d13c1e84-1066-4053-8469-c32b451112ce" targetNamespace="http://schemas.microsoft.com/office/2006/metadata/properties" ma:root="true" ma:fieldsID="dada561d9c3e8af6eb4cd17374031a81" ns2:_="" ns3:_="">
    <xsd:import namespace="2cc6b5e8-319c-4314-bc2d-ed23142ba2f8"/>
    <xsd:import namespace="d13c1e84-1066-4053-8469-c32b451112c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c6b5e8-319c-4314-bc2d-ed23142ba2f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3c1e84-1066-4053-8469-c32b451112c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1FFC33-D1EE-48C2-AA5F-8D4A49D872F8}">
  <ds:schemaRefs>
    <ds:schemaRef ds:uri="http://schemas.microsoft.com/sharepoint/v3/contenttype/forms"/>
  </ds:schemaRefs>
</ds:datastoreItem>
</file>

<file path=customXml/itemProps2.xml><?xml version="1.0" encoding="utf-8"?>
<ds:datastoreItem xmlns:ds="http://schemas.openxmlformats.org/officeDocument/2006/customXml" ds:itemID="{62CF8FD8-6A96-4554-9156-D5F67B4DC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c6b5e8-319c-4314-bc2d-ed23142ba2f8"/>
    <ds:schemaRef ds:uri="d13c1e84-1066-4053-8469-c32b451112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0D2F86-8983-4BB7-86BB-467F11A989F5}">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d13c1e84-1066-4053-8469-c32b451112ce"/>
    <ds:schemaRef ds:uri="2cc6b5e8-319c-4314-bc2d-ed23142ba2f8"/>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16042</TotalTime>
  <Words>3966</Words>
  <Application>Microsoft Office PowerPoint</Application>
  <PresentationFormat>Widescreen</PresentationFormat>
  <Paragraphs>253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Hudson-Sharp</dc:creator>
  <cp:lastModifiedBy>Vicky Worthington</cp:lastModifiedBy>
  <cp:revision>78</cp:revision>
  <cp:lastPrinted>2019-11-08T21:32:03Z</cp:lastPrinted>
  <dcterms:created xsi:type="dcterms:W3CDTF">2019-10-25T12:57:52Z</dcterms:created>
  <dcterms:modified xsi:type="dcterms:W3CDTF">2019-11-13T15:36:47Z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0x010100476B80048F1279479182A34478D9DDC1</vt:lpwstr>
  </property>
</Properties>
</file>